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7"/>
  </p:notesMasterIdLst>
  <p:sldIdLst>
    <p:sldId id="257" r:id="rId2"/>
    <p:sldId id="392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365" r:id="rId18"/>
    <p:sldId id="394" r:id="rId19"/>
    <p:sldId id="366" r:id="rId20"/>
    <p:sldId id="367" r:id="rId21"/>
    <p:sldId id="281" r:id="rId22"/>
    <p:sldId id="370" r:id="rId23"/>
    <p:sldId id="368" r:id="rId24"/>
    <p:sldId id="275" r:id="rId25"/>
    <p:sldId id="273" r:id="rId26"/>
    <p:sldId id="293" r:id="rId27"/>
    <p:sldId id="290" r:id="rId28"/>
    <p:sldId id="295" r:id="rId29"/>
    <p:sldId id="294" r:id="rId30"/>
    <p:sldId id="297" r:id="rId31"/>
    <p:sldId id="298" r:id="rId32"/>
    <p:sldId id="274" r:id="rId33"/>
    <p:sldId id="276" r:id="rId34"/>
    <p:sldId id="300" r:id="rId35"/>
    <p:sldId id="301" r:id="rId36"/>
    <p:sldId id="302" r:id="rId37"/>
    <p:sldId id="371" r:id="rId38"/>
    <p:sldId id="304" r:id="rId39"/>
    <p:sldId id="402" r:id="rId40"/>
    <p:sldId id="305" r:id="rId41"/>
    <p:sldId id="277" r:id="rId42"/>
    <p:sldId id="377" r:id="rId43"/>
    <p:sldId id="278" r:id="rId44"/>
    <p:sldId id="279" r:id="rId45"/>
    <p:sldId id="280" r:id="rId46"/>
    <p:sldId id="307" r:id="rId47"/>
    <p:sldId id="308" r:id="rId48"/>
    <p:sldId id="309" r:id="rId49"/>
    <p:sldId id="311" r:id="rId50"/>
    <p:sldId id="312" r:id="rId51"/>
    <p:sldId id="313" r:id="rId52"/>
    <p:sldId id="282" r:id="rId53"/>
    <p:sldId id="283" r:id="rId54"/>
    <p:sldId id="378" r:id="rId55"/>
    <p:sldId id="379" r:id="rId56"/>
    <p:sldId id="328" r:id="rId57"/>
    <p:sldId id="315" r:id="rId58"/>
    <p:sldId id="316" r:id="rId59"/>
    <p:sldId id="317" r:id="rId60"/>
    <p:sldId id="372" r:id="rId61"/>
    <p:sldId id="320" r:id="rId62"/>
    <p:sldId id="389" r:id="rId63"/>
    <p:sldId id="319" r:id="rId64"/>
    <p:sldId id="384" r:id="rId65"/>
    <p:sldId id="327" r:id="rId66"/>
    <p:sldId id="390" r:id="rId67"/>
    <p:sldId id="383" r:id="rId68"/>
    <p:sldId id="382" r:id="rId69"/>
    <p:sldId id="386" r:id="rId70"/>
    <p:sldId id="321" r:id="rId71"/>
    <p:sldId id="322" r:id="rId72"/>
    <p:sldId id="329" r:id="rId73"/>
    <p:sldId id="330" r:id="rId74"/>
    <p:sldId id="331" r:id="rId75"/>
    <p:sldId id="323" r:id="rId76"/>
    <p:sldId id="333" r:id="rId77"/>
    <p:sldId id="335" r:id="rId78"/>
    <p:sldId id="338" r:id="rId79"/>
    <p:sldId id="336" r:id="rId80"/>
    <p:sldId id="324" r:id="rId81"/>
    <p:sldId id="325" r:id="rId82"/>
    <p:sldId id="339" r:id="rId83"/>
    <p:sldId id="326" r:id="rId84"/>
    <p:sldId id="334" r:id="rId85"/>
    <p:sldId id="373" r:id="rId86"/>
    <p:sldId id="284" r:id="rId87"/>
    <p:sldId id="342" r:id="rId88"/>
    <p:sldId id="341" r:id="rId89"/>
    <p:sldId id="340" r:id="rId90"/>
    <p:sldId id="343" r:id="rId91"/>
    <p:sldId id="344" r:id="rId92"/>
    <p:sldId id="345" r:id="rId93"/>
    <p:sldId id="346" r:id="rId94"/>
    <p:sldId id="289" r:id="rId95"/>
    <p:sldId id="347" r:id="rId96"/>
    <p:sldId id="401" r:id="rId97"/>
    <p:sldId id="349" r:id="rId98"/>
    <p:sldId id="286" r:id="rId99"/>
    <p:sldId id="350" r:id="rId100"/>
    <p:sldId id="351" r:id="rId101"/>
    <p:sldId id="361" r:id="rId102"/>
    <p:sldId id="362" r:id="rId103"/>
    <p:sldId id="391" r:id="rId104"/>
    <p:sldId id="352" r:id="rId105"/>
    <p:sldId id="288" r:id="rId106"/>
    <p:sldId id="287" r:id="rId107"/>
    <p:sldId id="291" r:id="rId108"/>
    <p:sldId id="354" r:id="rId109"/>
    <p:sldId id="355" r:id="rId110"/>
    <p:sldId id="292" r:id="rId111"/>
    <p:sldId id="357" r:id="rId112"/>
    <p:sldId id="358" r:id="rId113"/>
    <p:sldId id="374" r:id="rId114"/>
    <p:sldId id="353" r:id="rId115"/>
    <p:sldId id="359" r:id="rId116"/>
    <p:sldId id="360" r:id="rId117"/>
    <p:sldId id="356" r:id="rId118"/>
    <p:sldId id="375" r:id="rId119"/>
    <p:sldId id="376" r:id="rId120"/>
    <p:sldId id="400" r:id="rId121"/>
    <p:sldId id="399" r:id="rId122"/>
    <p:sldId id="395" r:id="rId123"/>
    <p:sldId id="396" r:id="rId124"/>
    <p:sldId id="397" r:id="rId125"/>
    <p:sldId id="364" r:id="rId1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agiota moraiti" initials="pm" lastIdx="1" clrIdx="0">
    <p:extLst>
      <p:ext uri="{19B8F6BF-5375-455C-9EA6-DF929625EA0E}">
        <p15:presenceInfo xmlns:p15="http://schemas.microsoft.com/office/powerpoint/2012/main" userId="1fcb96d9370cc6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AA9864-BEDD-436F-8265-5A77BBDD22F2}" type="datetimeFigureOut">
              <a:rPr lang="el-GR" smtClean="0"/>
              <a:t>2/9/2021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148BC-74BC-485F-A181-0503FDF6638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44794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148BC-74BC-485F-A181-0503FDF66385}" type="slidenum">
              <a:rPr lang="el-GR" smtClean="0"/>
              <a:t>53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4227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917" y="1810217"/>
            <a:ext cx="5244859" cy="445978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91" y="-124684"/>
            <a:ext cx="10059272" cy="2145162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36" y="1185387"/>
            <a:ext cx="10059272" cy="12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συναρτήσεις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void setup( ) {</a:t>
            </a:r>
          </a:p>
          <a:p>
            <a:r>
              <a:rPr lang="el-GR" sz="2800" dirty="0"/>
              <a:t>// Τρέχει μόνο μία φορά μετά από κάθε εκκίνηση ή</a:t>
            </a:r>
          </a:p>
          <a:p>
            <a:r>
              <a:rPr lang="el-GR" sz="2800" dirty="0"/>
              <a:t>// επαναφορά (reset) της πλακέτας</a:t>
            </a:r>
          </a:p>
          <a:p>
            <a:r>
              <a:rPr lang="el-GR" sz="2800" dirty="0"/>
              <a:t>}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void loop( ) {</a:t>
            </a:r>
          </a:p>
          <a:p>
            <a:r>
              <a:rPr lang="el-GR" sz="2800" dirty="0"/>
              <a:t>// Κάνει διαδοχικές εκτελέσεις του κώδικα μας</a:t>
            </a:r>
          </a:p>
          <a:p>
            <a:r>
              <a:rPr lang="el-GR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07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 – </a:t>
            </a:r>
            <a:r>
              <a:rPr lang="el-GR" dirty="0"/>
              <a:t>Συνδεσμολογία 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4501263" cy="4434296"/>
          </a:xfrm>
        </p:spPr>
        <p:txBody>
          <a:bodyPr>
            <a:normAutofit/>
          </a:bodyPr>
          <a:lstStyle/>
          <a:p>
            <a:r>
              <a:rPr lang="en-US" sz="2800" dirty="0"/>
              <a:t>O Ultrasonic </a:t>
            </a:r>
            <a:r>
              <a:rPr lang="el-GR" sz="2800" dirty="0"/>
              <a:t>έχει 4 σημεία σύνδεσης</a:t>
            </a:r>
            <a:r>
              <a:rPr lang="el-GR" sz="2800" dirty="0" smtClean="0"/>
              <a:t>:</a:t>
            </a:r>
            <a:endParaRPr lang="en-US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VCC </a:t>
            </a:r>
            <a:r>
              <a:rPr lang="en-US" sz="2800" dirty="0"/>
              <a:t>– </a:t>
            </a:r>
            <a:r>
              <a:rPr lang="el-GR" sz="2800" dirty="0"/>
              <a:t>Τροφοδοσία (5</a:t>
            </a:r>
            <a:r>
              <a:rPr lang="en-US" sz="2800" dirty="0"/>
              <a:t>V) </a:t>
            </a:r>
            <a:r>
              <a:rPr lang="en-US" sz="2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GND </a:t>
            </a:r>
            <a:r>
              <a:rPr lang="en-US" sz="2800" dirty="0"/>
              <a:t>– </a:t>
            </a:r>
            <a:r>
              <a:rPr lang="el-GR" sz="2800" dirty="0"/>
              <a:t>Γείωση </a:t>
            </a:r>
            <a:r>
              <a:rPr lang="en-US" sz="2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TRIG </a:t>
            </a:r>
            <a:r>
              <a:rPr lang="en-US" sz="2800" dirty="0"/>
              <a:t>– trigger </a:t>
            </a:r>
            <a:r>
              <a:rPr lang="en-US" sz="2800" dirty="0" smtClean="0"/>
              <a:t>pin:</a:t>
            </a:r>
            <a:r>
              <a:rPr lang="el-GR" sz="2800" dirty="0" smtClean="0"/>
              <a:t>Ψηφιακό </a:t>
            </a:r>
            <a:r>
              <a:rPr lang="en-US" sz="2800" dirty="0" smtClean="0"/>
              <a:t>pin </a:t>
            </a:r>
            <a:r>
              <a:rPr lang="el-GR" sz="2800" dirty="0"/>
              <a:t>του </a:t>
            </a:r>
            <a:r>
              <a:rPr lang="en-US" sz="2800" dirty="0"/>
              <a:t>Arduino </a:t>
            </a:r>
            <a:r>
              <a:rPr lang="en-US" sz="28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ECHO </a:t>
            </a:r>
            <a:r>
              <a:rPr lang="en-US" sz="2800" dirty="0"/>
              <a:t>– echo </a:t>
            </a:r>
            <a:r>
              <a:rPr lang="en-US" sz="2800" dirty="0" smtClean="0"/>
              <a:t>pin:</a:t>
            </a:r>
            <a:r>
              <a:rPr lang="el-GR" sz="2800" dirty="0" smtClean="0"/>
              <a:t>Ψηφιακό </a:t>
            </a:r>
            <a:r>
              <a:rPr lang="en-US" sz="2800" dirty="0" smtClean="0"/>
              <a:t>pin </a:t>
            </a:r>
            <a:r>
              <a:rPr lang="el-GR" sz="2800" dirty="0"/>
              <a:t>του </a:t>
            </a:r>
            <a:r>
              <a:rPr lang="en-US" sz="2800" dirty="0" smtClean="0"/>
              <a:t>Arduino.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4493" t="7483" r="1852" b="3104"/>
          <a:stretch/>
        </p:blipFill>
        <p:spPr>
          <a:xfrm>
            <a:off x="5831457" y="2389357"/>
            <a:ext cx="5753819" cy="33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09092" y="312482"/>
            <a:ext cx="10058400" cy="1450757"/>
          </a:xfrm>
        </p:spPr>
        <p:txBody>
          <a:bodyPr/>
          <a:lstStyle/>
          <a:p>
            <a:r>
              <a:rPr lang="el-GR" dirty="0" smtClean="0"/>
              <a:t>Βιβλιοθήκη </a:t>
            </a:r>
            <a:r>
              <a:rPr lang="en-US" dirty="0"/>
              <a:t>&lt;NewPing.h</a:t>
            </a:r>
            <a:r>
              <a:rPr lang="en-US" dirty="0" smtClean="0"/>
              <a:t>&gt;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709092" y="1845735"/>
            <a:ext cx="5484674" cy="2803904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Αν η βιβλιοθήκη δεν βρίσκεται ενσωματωμένη στο περιβάλλον </a:t>
            </a:r>
            <a:r>
              <a:rPr lang="en-US" sz="2800" dirty="0" smtClean="0"/>
              <a:t>IDE</a:t>
            </a:r>
            <a:r>
              <a:rPr lang="el-GR" sz="2800" dirty="0" smtClean="0"/>
              <a:t> μπορούμε να την κατεβάσουμε από την επίσημη ιστοσελίδα του μικροελεγκτή.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845735"/>
            <a:ext cx="5619750" cy="303847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2" y="4255560"/>
            <a:ext cx="4476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Βιβλιοθήκη &lt;</a:t>
            </a:r>
            <a:r>
              <a:rPr lang="en-US" dirty="0"/>
              <a:t>NewPing.h&gt;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432" y="3676741"/>
            <a:ext cx="6752096" cy="2491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2014553"/>
            <a:ext cx="6795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Πατάμε την επιλογή προσθήκη βιβλιοθήκης </a:t>
            </a:r>
            <a:r>
              <a:rPr lang="en-US" sz="2800" dirty="0" smtClean="0"/>
              <a:t>ZIP </a:t>
            </a:r>
            <a:r>
              <a:rPr lang="el-GR" sz="2800" dirty="0" smtClean="0"/>
              <a:t>και επιλέγουμε τον φάκελο που κατεβάσαμε από την επίσημη ιστοσελίδα.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7659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2" y="54509"/>
            <a:ext cx="9955631" cy="1786283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070" y="1054277"/>
            <a:ext cx="4493141" cy="4956478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2" y="2730823"/>
            <a:ext cx="5450296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83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17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/>
              <a:t>Η βιβλιοθήκη που θα χρησιμοποιήσουμε για τον έλεγχο των ultrasonic είναι η </a:t>
            </a:r>
            <a:r>
              <a:rPr lang="en-US" sz="2800" dirty="0" smtClean="0"/>
              <a:t>&lt;NewPing.h&gt;.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NewPing name(Trig_pin, echo_pin, max_distance);</a:t>
            </a:r>
          </a:p>
          <a:p>
            <a:pPr marL="0" indent="0">
              <a:buNone/>
            </a:pPr>
            <a:r>
              <a:rPr lang="el-GR" sz="2800" dirty="0"/>
              <a:t>Δημιουργία αντικειμένου </a:t>
            </a:r>
            <a:r>
              <a:rPr lang="en-US" sz="2800" dirty="0" smtClean="0"/>
              <a:t>ultrasonic</a:t>
            </a:r>
            <a:r>
              <a:rPr lang="el-GR" sz="2800" dirty="0" smtClean="0"/>
              <a:t>.</a:t>
            </a:r>
            <a:endParaRPr lang="el-GR" sz="2800" dirty="0"/>
          </a:p>
          <a:p>
            <a:pPr marL="0" indent="0">
              <a:buNone/>
            </a:pPr>
            <a:r>
              <a:rPr lang="el-GR" sz="2800" dirty="0"/>
              <a:t>Μπαίνει εκτός της </a:t>
            </a:r>
            <a:r>
              <a:rPr lang="el-GR" sz="2800" dirty="0" smtClean="0"/>
              <a:t>setup.</a:t>
            </a:r>
            <a:endParaRPr lang="en-US" sz="2800" dirty="0" smtClean="0"/>
          </a:p>
          <a:p>
            <a:pPr marL="0" indent="0">
              <a:buNone/>
            </a:pPr>
            <a:r>
              <a:rPr lang="el-GR" sz="2800" dirty="0" smtClean="0"/>
              <a:t>Ορίζει και τα </a:t>
            </a:r>
            <a:r>
              <a:rPr lang="en-US" sz="2800" dirty="0" smtClean="0"/>
              <a:t>pin </a:t>
            </a:r>
            <a:r>
              <a:rPr lang="el-GR" sz="2800" dirty="0" smtClean="0"/>
              <a:t>που θα χρησιμοποιήσει.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i</a:t>
            </a:r>
            <a:r>
              <a:rPr lang="en-US" sz="2800" b="1" dirty="0" smtClean="0"/>
              <a:t>nt x=name.ping_cm();</a:t>
            </a:r>
          </a:p>
          <a:p>
            <a:pPr marL="0" indent="0">
              <a:buNone/>
            </a:pPr>
            <a:r>
              <a:rPr lang="el-GR" sz="2800" dirty="0" smtClean="0"/>
              <a:t>Επιστρέφει την απόσταση σε </a:t>
            </a:r>
            <a:r>
              <a:rPr lang="en-US" sz="2800" dirty="0" smtClean="0"/>
              <a:t>cm </a:t>
            </a:r>
            <a:r>
              <a:rPr lang="el-GR" sz="2800" dirty="0" smtClean="0"/>
              <a:t>από κάποιο εμπόδιο.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0428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6374920" y="3268861"/>
            <a:ext cx="53224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/>
              <a:t>Η μέγιστη απόσταση που εντοπίζει ο HC-SR04 είναι 200 cm. Αν είναι μεγαλύτερη, επιστρέφει μηδέν.</a:t>
            </a:r>
          </a:p>
          <a:p>
            <a:endParaRPr lang="el-GR" sz="2800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7" y="1826423"/>
            <a:ext cx="5419814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38" y="1849828"/>
            <a:ext cx="5257424" cy="3510951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211" y="1849828"/>
            <a:ext cx="5770040" cy="39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0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Ο Ultrasonic να μετράει απόσταση ανά 1 δευτερόλεπτο και να την τυπώνει στο Serial </a:t>
            </a:r>
            <a:r>
              <a:rPr lang="el-GR" sz="2800" dirty="0" smtClean="0"/>
              <a:t>Monitor.</a:t>
            </a:r>
            <a:endParaRPr lang="en-US" sz="2800" dirty="0" smtClean="0"/>
          </a:p>
          <a:p>
            <a:pPr marL="0" indent="0">
              <a:buNone/>
            </a:pPr>
            <a:endParaRPr lang="el-GR" sz="2800" dirty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Ultrasonic sensor</a:t>
            </a:r>
            <a:r>
              <a:rPr lang="el-GR" sz="2800" dirty="0" smtClean="0"/>
              <a:t>(</a:t>
            </a:r>
            <a:r>
              <a:rPr lang="en-US" sz="2800" dirty="0"/>
              <a:t>Ultrasonic </a:t>
            </a:r>
            <a:r>
              <a:rPr lang="en-US" sz="2800" b="1" dirty="0" smtClean="0"/>
              <a:t>HC-SR04</a:t>
            </a:r>
            <a:r>
              <a:rPr lang="el-GR" sz="2800" dirty="0" smtClean="0"/>
              <a:t>)</a:t>
            </a:r>
            <a:r>
              <a:rPr lang="en-US" sz="2800" dirty="0" smtClean="0"/>
              <a:t>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28784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14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721" y="1898022"/>
            <a:ext cx="898582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80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14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737361"/>
            <a:ext cx="11005580" cy="485322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NewPing.h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TRIGGER_PIN 8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ECHO_PIN 9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MAX_DISTANCE 200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NewPing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TRIGGER_PIN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ECHO_PIN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MAX_DISTANCE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declare the object sonar.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ping_cm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//x is the distance in cm.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 distance is: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cm."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079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pinMode(pin, OUTPUT/INPUT</a:t>
            </a:r>
            <a:r>
              <a:rPr lang="en-US" sz="2800" b="1" dirty="0" smtClean="0"/>
              <a:t>);</a:t>
            </a:r>
            <a:endParaRPr lang="el-GR" sz="2800" b="1" dirty="0" smtClean="0"/>
          </a:p>
          <a:p>
            <a:pPr marL="0" indent="0">
              <a:buNone/>
            </a:pPr>
            <a:r>
              <a:rPr lang="en-US" sz="2800" dirty="0" smtClean="0"/>
              <a:t> </a:t>
            </a:r>
            <a:r>
              <a:rPr lang="el-GR" sz="2800" dirty="0" smtClean="0"/>
              <a:t>Ορίζουμε </a:t>
            </a:r>
            <a:r>
              <a:rPr lang="el-GR" sz="2800" dirty="0"/>
              <a:t>αν τα </a:t>
            </a:r>
            <a:r>
              <a:rPr lang="en-US" sz="2800" dirty="0"/>
              <a:t>pins </a:t>
            </a:r>
            <a:r>
              <a:rPr lang="el-GR" sz="2800" dirty="0"/>
              <a:t>που θα </a:t>
            </a:r>
            <a:r>
              <a:rPr lang="el-GR" sz="2800" dirty="0" smtClean="0"/>
              <a:t>χρησιμοποιήσουμε θα </a:t>
            </a:r>
            <a:r>
              <a:rPr lang="el-GR" sz="2800" dirty="0"/>
              <a:t>είναι είσοδοι ή </a:t>
            </a:r>
            <a:r>
              <a:rPr lang="el-GR" sz="2800" dirty="0" smtClean="0"/>
              <a:t>έξοδοι.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digitalWrite(pin, HIGH/LOW);</a:t>
            </a:r>
          </a:p>
          <a:p>
            <a:pPr marL="0" indent="0">
              <a:buNone/>
            </a:pPr>
            <a:r>
              <a:rPr lang="el-GR" sz="2800" dirty="0" smtClean="0"/>
              <a:t>Γράφει </a:t>
            </a:r>
            <a:r>
              <a:rPr lang="el-GR" sz="2800" dirty="0"/>
              <a:t>στο ψηφιακό </a:t>
            </a:r>
            <a:r>
              <a:rPr lang="en-US" sz="2800" dirty="0"/>
              <a:t>pin </a:t>
            </a:r>
            <a:r>
              <a:rPr lang="el-GR" sz="2800" dirty="0"/>
              <a:t>μια τιμή </a:t>
            </a:r>
            <a:r>
              <a:rPr lang="en-US" sz="2800" dirty="0"/>
              <a:t>HIGH </a:t>
            </a:r>
            <a:r>
              <a:rPr lang="el-GR" sz="2800" dirty="0"/>
              <a:t>ή </a:t>
            </a:r>
            <a:r>
              <a:rPr lang="en-US" sz="2800" dirty="0" smtClean="0"/>
              <a:t>LOW</a:t>
            </a:r>
            <a:r>
              <a:rPr lang="el-GR" sz="2800" dirty="0" smtClean="0"/>
              <a:t>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int x = </a:t>
            </a:r>
            <a:r>
              <a:rPr lang="en-US" sz="2800" b="1" dirty="0" smtClean="0"/>
              <a:t>digitalRead(digitalpin</a:t>
            </a:r>
            <a:r>
              <a:rPr lang="en-US" sz="2800" b="1" dirty="0"/>
              <a:t>);</a:t>
            </a:r>
          </a:p>
          <a:p>
            <a:pPr marL="0" indent="0">
              <a:buNone/>
            </a:pPr>
            <a:r>
              <a:rPr lang="el-GR" sz="2800" dirty="0" smtClean="0"/>
              <a:t>Διαβάζει στο </a:t>
            </a:r>
            <a:r>
              <a:rPr lang="el-GR" sz="2800" dirty="0"/>
              <a:t>ψηφιακό </a:t>
            </a:r>
            <a:r>
              <a:rPr lang="en-US" sz="2800" dirty="0"/>
              <a:t>pin </a:t>
            </a:r>
            <a:r>
              <a:rPr lang="el-GR" sz="2800" dirty="0"/>
              <a:t>μια τιμή </a:t>
            </a:r>
            <a:r>
              <a:rPr lang="en-US" sz="2800" dirty="0"/>
              <a:t>HIGH </a:t>
            </a:r>
            <a:r>
              <a:rPr lang="el-GR" sz="2800" dirty="0"/>
              <a:t>ή </a:t>
            </a:r>
            <a:r>
              <a:rPr lang="en-US" sz="2800" dirty="0" smtClean="0"/>
              <a:t>LOW</a:t>
            </a:r>
            <a:r>
              <a:rPr lang="el-GR" sz="2800" dirty="0" smtClean="0"/>
              <a:t>.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143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39406"/>
          </a:xfrm>
        </p:spPr>
        <p:txBody>
          <a:bodyPr>
            <a:normAutofit lnSpcReduction="10000"/>
          </a:bodyPr>
          <a:lstStyle/>
          <a:p>
            <a:r>
              <a:rPr lang="el-GR" sz="2800" dirty="0"/>
              <a:t>Ο Ultrasonic να μετράει απόσταση κάθε 250 ms και με βάση την απόσταση αυτή </a:t>
            </a:r>
            <a:r>
              <a:rPr lang="el-GR" sz="2800" dirty="0" smtClean="0"/>
              <a:t>να</a:t>
            </a:r>
            <a:r>
              <a:rPr lang="en-US" sz="2800" dirty="0" smtClean="0"/>
              <a:t> </a:t>
            </a:r>
            <a:r>
              <a:rPr lang="el-GR" sz="2800" dirty="0" smtClean="0"/>
              <a:t>στρίβει </a:t>
            </a:r>
            <a:r>
              <a:rPr lang="el-GR" sz="2800" dirty="0"/>
              <a:t>το servo τις αντίστοιχες μοίρες. Οι μοίρες να τυπώνονται στην σειριακή</a:t>
            </a:r>
            <a:r>
              <a:rPr lang="el-GR" sz="2800" dirty="0" smtClean="0"/>
              <a:t>.</a:t>
            </a:r>
            <a:endParaRPr lang="en-US" sz="2800" dirty="0" smtClean="0"/>
          </a:p>
          <a:p>
            <a:r>
              <a:rPr lang="el-GR" sz="2800" dirty="0"/>
              <a:t>Ορίστε </a:t>
            </a:r>
            <a:r>
              <a:rPr lang="el-GR" sz="2800" b="1" dirty="0"/>
              <a:t>το MAX_DISTANCE </a:t>
            </a:r>
            <a:r>
              <a:rPr lang="el-GR" sz="2800" dirty="0" smtClean="0"/>
              <a:t>ίσο</a:t>
            </a:r>
            <a:r>
              <a:rPr lang="en-US" sz="2800" dirty="0" smtClean="0"/>
              <a:t> </a:t>
            </a:r>
            <a:r>
              <a:rPr lang="el-GR" sz="2800" dirty="0" smtClean="0"/>
              <a:t>με </a:t>
            </a:r>
            <a:r>
              <a:rPr lang="el-GR" sz="2800" b="1" dirty="0"/>
              <a:t>180</a:t>
            </a:r>
            <a:r>
              <a:rPr lang="el-GR" sz="2800" dirty="0"/>
              <a:t> ώστε να μην </a:t>
            </a:r>
            <a:r>
              <a:rPr lang="el-GR" sz="2800" dirty="0" smtClean="0"/>
              <a:t>σταλεί</a:t>
            </a:r>
            <a:r>
              <a:rPr lang="en-US" sz="2800" dirty="0" smtClean="0"/>
              <a:t> </a:t>
            </a:r>
            <a:r>
              <a:rPr lang="el-GR" sz="2800" dirty="0" smtClean="0"/>
              <a:t>μεγαλύτερη </a:t>
            </a:r>
            <a:r>
              <a:rPr lang="el-GR" sz="2800" dirty="0"/>
              <a:t>γωνία στο </a:t>
            </a:r>
            <a:r>
              <a:rPr lang="el-GR" sz="2800" dirty="0" smtClean="0"/>
              <a:t>servo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Ultrasonic sensor</a:t>
            </a:r>
            <a:r>
              <a:rPr lang="en-US" sz="28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Servo motor.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8930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15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891" y="1797745"/>
            <a:ext cx="7375177" cy="44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15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3"/>
            <a:ext cx="11022833" cy="440841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NewPing.h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Servo.h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TRIGGER_PIN 8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ECHO_PIN 9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MAX_DISTANCE 180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SERVO_PIN 10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NewPing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TRIGGER_PIN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ECHO_PIN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MAX_DISTANCE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declare the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object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sonar.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Servo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216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38348"/>
          </a:xfrm>
        </p:spPr>
        <p:txBody>
          <a:bodyPr/>
          <a:lstStyle/>
          <a:p>
            <a:r>
              <a:rPr lang="el-GR" dirty="0"/>
              <a:t>15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Project</a:t>
            </a:r>
            <a:r>
              <a:rPr lang="el-GR" dirty="0" smtClean="0"/>
              <a:t>(Συνέχεια)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362974"/>
            <a:ext cx="10058400" cy="5305245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1CADE4"/>
              </a:buClr>
            </a:pPr>
            <a:r>
              <a:rPr lang="en-US" sz="1900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attach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SERVO_PIN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angle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sz="19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ping_cm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sz="1900" dirty="0">
                <a:solidFill>
                  <a:srgbClr val="008000"/>
                </a:solidFill>
                <a:latin typeface="Courier New" panose="02070309020205020404" pitchFamily="49" charset="0"/>
              </a:rPr>
              <a:t>//angle is the distance in cm. </a:t>
            </a:r>
            <a:r>
              <a:rPr lang="en-US" sz="1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anose="02070309020205020404" pitchFamily="49" charset="0"/>
              </a:rPr>
              <a:t>"The distance is: "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angle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anose="02070309020205020404" pitchFamily="49" charset="0"/>
              </a:rPr>
              <a:t>" cm."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anose="02070309020205020404" pitchFamily="49" charset="0"/>
              </a:rPr>
              <a:t>"The angle is: "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angle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>
                <a:solidFill>
                  <a:srgbClr val="808080"/>
                </a:solidFill>
                <a:latin typeface="Courier New" panose="02070309020205020404" pitchFamily="49" charset="0"/>
              </a:rPr>
              <a:t>" cm."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sz="19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angle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19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0">
              <a:buClr>
                <a:srgbClr val="1CADE4"/>
              </a:buClr>
            </a:pPr>
            <a:r>
              <a:rPr lang="en-US" sz="19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19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9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250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9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19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253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166291" y="1737360"/>
            <a:ext cx="10953822" cy="4482285"/>
          </a:xfrm>
        </p:spPr>
        <p:txBody>
          <a:bodyPr>
            <a:noAutofit/>
          </a:bodyPr>
          <a:lstStyle/>
          <a:p>
            <a:r>
              <a:rPr lang="el-GR" sz="2800" b="1" dirty="0" smtClean="0"/>
              <a:t>Parking </a:t>
            </a:r>
            <a:r>
              <a:rPr lang="el-GR" sz="2800" b="1" dirty="0"/>
              <a:t>Sensor</a:t>
            </a:r>
          </a:p>
          <a:p>
            <a:r>
              <a:rPr lang="el-GR" sz="2400" dirty="0"/>
              <a:t>Ο Ultrasonic να μετράει απόσταση κάθε μισό δευτερόλεπτο.</a:t>
            </a:r>
          </a:p>
          <a:p>
            <a:r>
              <a:rPr lang="el-GR" sz="2400" dirty="0"/>
              <a:t>Όσο αυτή είναι μεγαλύτερη των 50 </a:t>
            </a:r>
            <a:r>
              <a:rPr lang="el-GR" sz="2400" dirty="0" err="1"/>
              <a:t>cm</a:t>
            </a:r>
            <a:r>
              <a:rPr lang="el-GR" sz="2400" dirty="0"/>
              <a:t> να μην γίνεται τίποτα.</a:t>
            </a:r>
          </a:p>
          <a:p>
            <a:r>
              <a:rPr lang="el-GR" sz="2400" dirty="0"/>
              <a:t>Όταν γίνει μικρότερη ή ίση με 50 </a:t>
            </a:r>
            <a:r>
              <a:rPr lang="el-GR" sz="2400" dirty="0" err="1"/>
              <a:t>cm</a:t>
            </a:r>
            <a:r>
              <a:rPr lang="el-GR" sz="2400" dirty="0"/>
              <a:t> να τυπώνει το μήνυμα “</a:t>
            </a:r>
            <a:r>
              <a:rPr lang="el-GR" sz="2400" dirty="0" err="1"/>
              <a:t>Found</a:t>
            </a:r>
            <a:r>
              <a:rPr lang="el-GR" sz="2400" dirty="0"/>
              <a:t> </a:t>
            </a:r>
            <a:r>
              <a:rPr lang="el-GR" sz="2400" dirty="0" err="1"/>
              <a:t>obstacle</a:t>
            </a:r>
            <a:r>
              <a:rPr lang="el-GR" sz="2400" dirty="0"/>
              <a:t> </a:t>
            </a:r>
            <a:r>
              <a:rPr lang="el-GR" sz="2400" dirty="0" err="1"/>
              <a:t>at</a:t>
            </a:r>
            <a:r>
              <a:rPr lang="el-GR" sz="2400" dirty="0"/>
              <a:t> </a:t>
            </a:r>
            <a:r>
              <a:rPr lang="el-GR" sz="2400" dirty="0" err="1"/>
              <a:t>xx</a:t>
            </a:r>
            <a:endParaRPr lang="el-GR" sz="2400" dirty="0"/>
          </a:p>
          <a:p>
            <a:r>
              <a:rPr lang="el-GR" sz="2400" dirty="0" err="1"/>
              <a:t>cm</a:t>
            </a:r>
            <a:r>
              <a:rPr lang="el-GR" sz="2400" dirty="0"/>
              <a:t>.” και το RGB να ανάβει πράσινο.</a:t>
            </a:r>
          </a:p>
          <a:p>
            <a:r>
              <a:rPr lang="el-GR" sz="2400" dirty="0"/>
              <a:t>Όταν γίνει μικρότερη ή ίση από 30 </a:t>
            </a:r>
            <a:r>
              <a:rPr lang="el-GR" sz="2400" dirty="0" err="1"/>
              <a:t>cm</a:t>
            </a:r>
            <a:r>
              <a:rPr lang="el-GR" sz="2400" dirty="0"/>
              <a:t>, να τυπώνει το μήνυμα “</a:t>
            </a:r>
            <a:r>
              <a:rPr lang="el-GR" sz="2400" dirty="0" err="1"/>
              <a:t>xx</a:t>
            </a:r>
            <a:r>
              <a:rPr lang="el-GR" sz="2400" dirty="0"/>
              <a:t> </a:t>
            </a:r>
            <a:r>
              <a:rPr lang="el-GR" sz="2400" dirty="0" err="1"/>
              <a:t>cm</a:t>
            </a:r>
            <a:r>
              <a:rPr lang="el-GR" sz="2400" dirty="0"/>
              <a:t> </a:t>
            </a:r>
            <a:r>
              <a:rPr lang="el-GR" sz="2400" dirty="0" err="1"/>
              <a:t>remaining</a:t>
            </a:r>
            <a:r>
              <a:rPr lang="el-GR" sz="2400" dirty="0"/>
              <a:t>,</a:t>
            </a:r>
          </a:p>
          <a:p>
            <a:r>
              <a:rPr lang="el-GR" sz="2400" dirty="0" err="1"/>
              <a:t>stop</a:t>
            </a:r>
            <a:r>
              <a:rPr lang="el-GR" sz="2400" dirty="0"/>
              <a:t> </a:t>
            </a:r>
            <a:r>
              <a:rPr lang="el-GR" sz="2400" dirty="0" err="1"/>
              <a:t>here</a:t>
            </a:r>
            <a:r>
              <a:rPr lang="el-GR" sz="2400" dirty="0"/>
              <a:t> </a:t>
            </a:r>
            <a:r>
              <a:rPr lang="el-GR" sz="2400" dirty="0" err="1"/>
              <a:t>or</a:t>
            </a:r>
            <a:r>
              <a:rPr lang="el-GR" sz="2400" dirty="0"/>
              <a:t> </a:t>
            </a:r>
            <a:r>
              <a:rPr lang="el-GR" sz="2400" dirty="0" err="1"/>
              <a:t>proceed</a:t>
            </a:r>
            <a:r>
              <a:rPr lang="el-GR" sz="2400" dirty="0"/>
              <a:t> </a:t>
            </a:r>
            <a:r>
              <a:rPr lang="el-GR" sz="2400" dirty="0" err="1"/>
              <a:t>carefully</a:t>
            </a:r>
            <a:r>
              <a:rPr lang="el-GR" sz="2400" dirty="0"/>
              <a:t>.” και το RGB να ανάβει μπλε.</a:t>
            </a:r>
          </a:p>
          <a:p>
            <a:r>
              <a:rPr lang="el-GR" sz="2400" dirty="0"/>
              <a:t>Όταν γίνει μικρότερη ή ίση από 10 </a:t>
            </a:r>
            <a:r>
              <a:rPr lang="el-GR" sz="2400" dirty="0" err="1"/>
              <a:t>cm</a:t>
            </a:r>
            <a:r>
              <a:rPr lang="el-GR" sz="2400" dirty="0"/>
              <a:t>, να τυπώνει το μήνυμα “</a:t>
            </a:r>
            <a:r>
              <a:rPr lang="el-GR" sz="2400" dirty="0" err="1"/>
              <a:t>Dont</a:t>
            </a:r>
            <a:r>
              <a:rPr lang="el-GR" sz="2400" dirty="0"/>
              <a:t> </a:t>
            </a:r>
            <a:r>
              <a:rPr lang="el-GR" sz="2400" dirty="0" err="1"/>
              <a:t>go</a:t>
            </a:r>
            <a:r>
              <a:rPr lang="el-GR" sz="2400" dirty="0"/>
              <a:t> </a:t>
            </a:r>
            <a:r>
              <a:rPr lang="el-GR" sz="2400" dirty="0" err="1"/>
              <a:t>any</a:t>
            </a:r>
            <a:r>
              <a:rPr lang="el-GR" sz="2400" dirty="0"/>
              <a:t> </a:t>
            </a:r>
            <a:r>
              <a:rPr lang="el-GR" sz="2400" dirty="0" err="1"/>
              <a:t>further</a:t>
            </a:r>
            <a:r>
              <a:rPr lang="el-GR" sz="2400" dirty="0"/>
              <a:t>,</a:t>
            </a:r>
          </a:p>
          <a:p>
            <a:r>
              <a:rPr lang="el-GR" sz="2400" dirty="0" err="1"/>
              <a:t>danger</a:t>
            </a:r>
            <a:r>
              <a:rPr lang="el-GR" sz="2400" dirty="0"/>
              <a:t> </a:t>
            </a:r>
            <a:r>
              <a:rPr lang="el-GR" sz="2400" dirty="0" err="1"/>
              <a:t>at</a:t>
            </a:r>
            <a:r>
              <a:rPr lang="el-GR" sz="2400" dirty="0"/>
              <a:t> </a:t>
            </a:r>
            <a:r>
              <a:rPr lang="el-GR" sz="2400" dirty="0" err="1"/>
              <a:t>xx</a:t>
            </a:r>
            <a:r>
              <a:rPr lang="el-GR" sz="2400" dirty="0"/>
              <a:t> </a:t>
            </a:r>
            <a:r>
              <a:rPr lang="el-GR" sz="2400" dirty="0" err="1"/>
              <a:t>cm</a:t>
            </a:r>
            <a:r>
              <a:rPr lang="el-GR" sz="2400" dirty="0"/>
              <a:t>.” και το RGB να γίνεται κόκκινο.</a:t>
            </a:r>
          </a:p>
        </p:txBody>
      </p:sp>
    </p:spTree>
    <p:extLst>
      <p:ext uri="{BB962C8B-B14F-4D97-AF65-F5344CB8AC3E}">
        <p14:creationId xmlns:p14="http://schemas.microsoft.com/office/powerpoint/2010/main" val="14894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16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Ultrasonic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RGB LED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Αντίσταση </a:t>
            </a:r>
            <a:r>
              <a:rPr lang="en-US" sz="2800" dirty="0" smtClean="0"/>
              <a:t>220 ohm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b="2086"/>
          <a:stretch/>
        </p:blipFill>
        <p:spPr>
          <a:xfrm>
            <a:off x="4822419" y="2057179"/>
            <a:ext cx="7126892" cy="40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16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0226" y="1984286"/>
            <a:ext cx="9021869" cy="425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0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dirty="0"/>
              <a:t>16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737360"/>
            <a:ext cx="11022832" cy="4611682"/>
          </a:xfrm>
        </p:spPr>
        <p:txBody>
          <a:bodyPr numCol="1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NewPing.h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TRIGGER_PIN 13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ECHO_PIN 12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MAX_DISTANCE 200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RED 9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GREEN 10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BLUE 11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NewPing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TRIGGER_PIN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ECHO_PIN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MAX_DISTANCE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743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199072" y="286603"/>
            <a:ext cx="9956608" cy="1450757"/>
          </a:xfrm>
        </p:spPr>
        <p:txBody>
          <a:bodyPr/>
          <a:lstStyle/>
          <a:p>
            <a:r>
              <a:rPr lang="el-GR" dirty="0"/>
              <a:t>16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Project</a:t>
            </a:r>
            <a:r>
              <a:rPr lang="el-GR" dirty="0" smtClean="0"/>
              <a:t>(Συνέχεια)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199072" y="1737361"/>
            <a:ext cx="10636370" cy="4801462"/>
          </a:xfrm>
        </p:spPr>
        <p:txBody>
          <a:bodyPr numCol="1"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sonar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ping_cm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//RED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Dont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 go any further, danger at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cm."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BLUE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cm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remaining,stop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 here or proceed carefully."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866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16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r>
              <a:rPr lang="el-GR" dirty="0"/>
              <a:t>(Συνέχεια)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67583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GREEN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Found obstacle at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distance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cm."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distance&lt;0 || distance&gt;50.//ALL LEDS CLOSED.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 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Do nothing.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805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28269" y="70943"/>
            <a:ext cx="10058400" cy="1214394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28269" y="1285337"/>
            <a:ext cx="10058400" cy="47358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analogWrite(pin, 0-255);</a:t>
            </a:r>
          </a:p>
          <a:p>
            <a:pPr marL="0" indent="0">
              <a:buNone/>
            </a:pPr>
            <a:r>
              <a:rPr lang="el-GR" sz="2800" dirty="0" smtClean="0"/>
              <a:t>Γράφει </a:t>
            </a:r>
            <a:r>
              <a:rPr lang="el-GR" sz="2800" dirty="0"/>
              <a:t>στην αναλογική έξοδο μια τιμή στο εύρος </a:t>
            </a:r>
            <a:r>
              <a:rPr lang="el-GR" sz="2800" dirty="0" smtClean="0"/>
              <a:t>0 </a:t>
            </a:r>
            <a:r>
              <a:rPr lang="el-GR" sz="2800" dirty="0"/>
              <a:t>– </a:t>
            </a:r>
            <a:r>
              <a:rPr lang="el-GR" sz="2800" dirty="0" smtClean="0"/>
              <a:t>255</a:t>
            </a:r>
            <a:r>
              <a:rPr lang="en-US" sz="2800" dirty="0" smtClean="0"/>
              <a:t>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int x = analogRead(analogPin);</a:t>
            </a:r>
          </a:p>
          <a:p>
            <a:pPr marL="0" indent="0">
              <a:buNone/>
            </a:pPr>
            <a:r>
              <a:rPr lang="el-GR" sz="2800" dirty="0" smtClean="0"/>
              <a:t>Διαβάζει </a:t>
            </a:r>
            <a:r>
              <a:rPr lang="el-GR" sz="2800" dirty="0"/>
              <a:t>στην αναλογική </a:t>
            </a:r>
            <a:r>
              <a:rPr lang="el-GR" sz="2800" dirty="0" smtClean="0"/>
              <a:t>είσοδο </a:t>
            </a:r>
            <a:r>
              <a:rPr lang="el-GR" sz="2800" dirty="0"/>
              <a:t>μια τιμή στο εύρος </a:t>
            </a:r>
            <a:r>
              <a:rPr lang="el-GR" sz="2800" dirty="0" smtClean="0"/>
              <a:t>0 </a:t>
            </a:r>
            <a:r>
              <a:rPr lang="el-GR" sz="2800" dirty="0"/>
              <a:t>– </a:t>
            </a:r>
            <a:r>
              <a:rPr lang="el-GR" sz="2800" dirty="0" smtClean="0"/>
              <a:t>1023</a:t>
            </a:r>
            <a:r>
              <a:rPr lang="en-US" sz="2800" dirty="0" smtClean="0"/>
              <a:t>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delay(ms);</a:t>
            </a:r>
          </a:p>
          <a:p>
            <a:pPr marL="0" indent="0">
              <a:buNone/>
            </a:pPr>
            <a:r>
              <a:rPr lang="el-GR" sz="2800" dirty="0" smtClean="0"/>
              <a:t>Καθυστερεί </a:t>
            </a:r>
            <a:r>
              <a:rPr lang="el-GR" sz="2800" dirty="0"/>
              <a:t>την εκτέλεση της επόμενης </a:t>
            </a:r>
            <a:r>
              <a:rPr lang="el-GR" sz="2800" dirty="0" smtClean="0"/>
              <a:t>εντολής</a:t>
            </a:r>
            <a:r>
              <a:rPr lang="en-US" sz="2800" dirty="0" smtClean="0"/>
              <a:t>.</a:t>
            </a:r>
            <a:endParaRPr lang="el-GR" sz="2800" dirty="0"/>
          </a:p>
          <a:p>
            <a:pPr marL="0" indent="0">
              <a:buNone/>
            </a:pPr>
            <a:r>
              <a:rPr lang="el-GR" sz="2800" dirty="0" smtClean="0"/>
              <a:t>Λειτουργεί </a:t>
            </a:r>
            <a:r>
              <a:rPr lang="el-GR" sz="2800" dirty="0"/>
              <a:t>με milliseconds (1000ms = 1sec</a:t>
            </a:r>
            <a:r>
              <a:rPr lang="el-GR" sz="2800" dirty="0" smtClean="0"/>
              <a:t>)</a:t>
            </a:r>
            <a:r>
              <a:rPr lang="en-US" sz="2800" smtClean="0"/>
              <a:t>.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#define name pin_number </a:t>
            </a:r>
          </a:p>
          <a:p>
            <a:pPr marL="0" indent="0">
              <a:buNone/>
            </a:pPr>
            <a:r>
              <a:rPr lang="el-GR" sz="2800" dirty="0" smtClean="0"/>
              <a:t>Πχ. </a:t>
            </a:r>
            <a:r>
              <a:rPr lang="en-US" sz="2800" dirty="0"/>
              <a:t>#define </a:t>
            </a:r>
            <a:r>
              <a:rPr lang="en-US" sz="2800" dirty="0" smtClean="0"/>
              <a:t>red </a:t>
            </a:r>
            <a:r>
              <a:rPr lang="el-GR" sz="2800" dirty="0" smtClean="0"/>
              <a:t>10 -&gt;Ορίζουμε ως όνομα του </a:t>
            </a:r>
            <a:r>
              <a:rPr lang="en-US" sz="2800" dirty="0" smtClean="0"/>
              <a:t>pin 10 </a:t>
            </a:r>
            <a:r>
              <a:rPr lang="el-GR" sz="2800" dirty="0" smtClean="0"/>
              <a:t>το </a:t>
            </a:r>
            <a:r>
              <a:rPr lang="en-US" sz="2800" dirty="0" smtClean="0"/>
              <a:t>red.</a:t>
            </a:r>
          </a:p>
          <a:p>
            <a:pPr>
              <a:buFont typeface="Wingdings" panose="05000000000000000000" pitchFamily="2" charset="2"/>
              <a:buChar char="q"/>
            </a:pP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18880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Θέση περιεχομένου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301" y="296738"/>
            <a:ext cx="6902654" cy="5831043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1" y="2429235"/>
            <a:ext cx="37909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069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147" y="160935"/>
            <a:ext cx="10402559" cy="607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689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Είδη</a:t>
            </a:r>
            <a:r>
              <a:rPr lang="en-US" dirty="0" smtClean="0"/>
              <a:t> Arduino</a:t>
            </a:r>
            <a:r>
              <a:rPr lang="el-GR" dirty="0" smtClean="0"/>
              <a:t> 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573" y="1846264"/>
            <a:ext cx="7035814" cy="433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465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Είδη</a:t>
            </a:r>
            <a:r>
              <a:rPr lang="en-US" dirty="0"/>
              <a:t> Arduino</a:t>
            </a:r>
            <a:r>
              <a:rPr lang="el-GR" dirty="0"/>
              <a:t> 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658" y="1958406"/>
            <a:ext cx="859564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02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Είδη</a:t>
            </a:r>
            <a:r>
              <a:rPr lang="en-US" dirty="0"/>
              <a:t> Arduino</a:t>
            </a:r>
            <a:r>
              <a:rPr lang="el-GR" dirty="0"/>
              <a:t> 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68" y="1854890"/>
            <a:ext cx="8197424" cy="444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633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510889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/>
              <a:t>THE END!</a:t>
            </a:r>
            <a:endParaRPr lang="el-GR" sz="8000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274" y="2138903"/>
            <a:ext cx="5462410" cy="3680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00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Μεταβλητές και Τελεστές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786727" y="2053108"/>
            <a:ext cx="3742141" cy="3821502"/>
          </a:xfrm>
        </p:spPr>
        <p:txBody>
          <a:bodyPr>
            <a:normAutofit/>
          </a:bodyPr>
          <a:lstStyle/>
          <a:p>
            <a:r>
              <a:rPr lang="el-GR" sz="2800" u="sng" dirty="0"/>
              <a:t>ΤΥΠΟΙ ΜΕΤΑΒΛΗΤΩΝ</a:t>
            </a:r>
          </a:p>
          <a:p>
            <a:r>
              <a:rPr lang="el-GR" sz="2800" dirty="0"/>
              <a:t>• </a:t>
            </a:r>
            <a:r>
              <a:rPr lang="en-US" sz="2800" dirty="0" smtClean="0"/>
              <a:t>int</a:t>
            </a:r>
            <a:r>
              <a:rPr lang="el-GR" sz="2800" dirty="0" smtClean="0"/>
              <a:t> -&gt; Ακέραιος</a:t>
            </a:r>
            <a:endParaRPr lang="en-US" sz="2800" dirty="0"/>
          </a:p>
          <a:p>
            <a:r>
              <a:rPr lang="en-US" sz="2800" dirty="0"/>
              <a:t>• </a:t>
            </a:r>
            <a:r>
              <a:rPr lang="en-US" sz="2800" dirty="0" smtClean="0"/>
              <a:t>bool</a:t>
            </a:r>
            <a:r>
              <a:rPr lang="el-GR" sz="2800" dirty="0" smtClean="0"/>
              <a:t> -&gt; Δυαδικός</a:t>
            </a:r>
            <a:endParaRPr lang="en-US" sz="2800" dirty="0"/>
          </a:p>
          <a:p>
            <a:r>
              <a:rPr lang="en-US" sz="2800" dirty="0"/>
              <a:t>• </a:t>
            </a:r>
            <a:r>
              <a:rPr lang="en-US" sz="2800" dirty="0" smtClean="0"/>
              <a:t>char</a:t>
            </a:r>
            <a:r>
              <a:rPr lang="el-GR" sz="2800" dirty="0" smtClean="0"/>
              <a:t> </a:t>
            </a:r>
            <a:r>
              <a:rPr lang="en-US" sz="2800" dirty="0" smtClean="0"/>
              <a:t>-&gt;</a:t>
            </a:r>
            <a:r>
              <a:rPr lang="el-GR" sz="2800" dirty="0" smtClean="0"/>
              <a:t> Χαρακτήρας</a:t>
            </a:r>
            <a:r>
              <a:rPr lang="el-GR" sz="2800" dirty="0"/>
              <a:t>(“Α</a:t>
            </a:r>
            <a:r>
              <a:rPr lang="el-GR" sz="2800" dirty="0" smtClean="0"/>
              <a:t>”)</a:t>
            </a:r>
            <a:endParaRPr lang="en-US" sz="2800" dirty="0"/>
          </a:p>
          <a:p>
            <a:r>
              <a:rPr lang="en-US" sz="2800" dirty="0"/>
              <a:t>• </a:t>
            </a:r>
            <a:r>
              <a:rPr lang="en-US" sz="2800" dirty="0" smtClean="0"/>
              <a:t>string</a:t>
            </a:r>
            <a:r>
              <a:rPr lang="el-GR" sz="2800" dirty="0" smtClean="0"/>
              <a:t> </a:t>
            </a:r>
            <a:r>
              <a:rPr lang="en-US" sz="2800" dirty="0" smtClean="0"/>
              <a:t>-&gt;</a:t>
            </a:r>
            <a:r>
              <a:rPr lang="el-GR" sz="2800" dirty="0" smtClean="0"/>
              <a:t> Κείμενο</a:t>
            </a:r>
            <a:r>
              <a:rPr lang="el-GR" sz="2800" dirty="0"/>
              <a:t>(“</a:t>
            </a:r>
            <a:r>
              <a:rPr lang="en-US" sz="2800" dirty="0"/>
              <a:t>Hello World”)</a:t>
            </a:r>
            <a:endParaRPr lang="el-GR" sz="2800" dirty="0"/>
          </a:p>
          <a:p>
            <a:endParaRPr lang="el-GR" sz="2800" dirty="0"/>
          </a:p>
          <a:p>
            <a:endParaRPr lang="en-US" sz="2800" dirty="0"/>
          </a:p>
          <a:p>
            <a:endParaRPr lang="en-US" sz="2800" dirty="0"/>
          </a:p>
          <a:p>
            <a:endParaRPr lang="el-G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28868" y="2053108"/>
            <a:ext cx="36144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/>
              <a:t>ΛΟΓΙΚΟΙ ΤΕΛΕΣΤΕΣ</a:t>
            </a:r>
          </a:p>
          <a:p>
            <a:r>
              <a:rPr lang="el-GR" sz="2800" dirty="0"/>
              <a:t>• </a:t>
            </a:r>
            <a:r>
              <a:rPr lang="el-GR" sz="2800" dirty="0" smtClean="0"/>
              <a:t>&amp;&amp; -&gt; AND</a:t>
            </a:r>
            <a:endParaRPr lang="el-GR" sz="2800" dirty="0"/>
          </a:p>
          <a:p>
            <a:r>
              <a:rPr lang="el-GR" sz="2800" dirty="0"/>
              <a:t>• || </a:t>
            </a:r>
            <a:r>
              <a:rPr lang="el-GR" sz="2800" dirty="0" smtClean="0"/>
              <a:t>-&gt; OR</a:t>
            </a:r>
            <a:endParaRPr lang="el-GR" sz="2800" dirty="0"/>
          </a:p>
          <a:p>
            <a:r>
              <a:rPr lang="el-GR" sz="2800" dirty="0"/>
              <a:t>• ! </a:t>
            </a:r>
            <a:r>
              <a:rPr lang="el-GR" sz="2800" dirty="0" smtClean="0"/>
              <a:t> -&gt; ΝΟΤ</a:t>
            </a:r>
            <a:endParaRPr lang="el-GR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143335" y="2053108"/>
            <a:ext cx="3692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/>
              <a:t>ΤΕΛΕΣΤΕΣ ΣΥΓΚΡΙΣΗΣ</a:t>
            </a:r>
          </a:p>
          <a:p>
            <a:r>
              <a:rPr lang="el-GR" sz="2800" dirty="0"/>
              <a:t>• == -&gt; ΙΣΟ</a:t>
            </a:r>
          </a:p>
          <a:p>
            <a:r>
              <a:rPr lang="el-GR" sz="2800" dirty="0"/>
              <a:t>• &lt; </a:t>
            </a:r>
            <a:r>
              <a:rPr lang="el-GR" sz="2800" dirty="0" smtClean="0"/>
              <a:t>-&gt; ΜΙΚΡΟΤΕΡΟ</a:t>
            </a:r>
            <a:endParaRPr lang="el-GR" sz="2800" dirty="0"/>
          </a:p>
          <a:p>
            <a:r>
              <a:rPr lang="el-GR" sz="2800" dirty="0"/>
              <a:t>• &gt; -&gt; ΜΕΓΑΛΥΤΕΡΟ</a:t>
            </a:r>
          </a:p>
          <a:p>
            <a:r>
              <a:rPr lang="el-GR" sz="2800" dirty="0"/>
              <a:t>• &lt;= </a:t>
            </a:r>
            <a:r>
              <a:rPr lang="el-GR" sz="2800" dirty="0" smtClean="0"/>
              <a:t>, &gt;=</a:t>
            </a:r>
            <a:endParaRPr lang="el-GR" sz="2800" dirty="0"/>
          </a:p>
          <a:p>
            <a:r>
              <a:rPr lang="el-GR" sz="2800" dirty="0" smtClean="0"/>
              <a:t>• != ΔΙΑΦΟΡΟ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2368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157206"/>
            <a:ext cx="10058400" cy="1450757"/>
          </a:xfrm>
        </p:spPr>
        <p:txBody>
          <a:bodyPr/>
          <a:lstStyle/>
          <a:p>
            <a:r>
              <a:rPr lang="el-GR" dirty="0"/>
              <a:t>Δομές ελέγχου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20174"/>
            <a:ext cx="10058400" cy="4364966"/>
          </a:xfrm>
        </p:spPr>
        <p:txBody>
          <a:bodyPr>
            <a:noAutofit/>
          </a:bodyPr>
          <a:lstStyle/>
          <a:p>
            <a:r>
              <a:rPr lang="en-US" sz="2800" dirty="0"/>
              <a:t>if (</a:t>
            </a:r>
            <a:r>
              <a:rPr lang="el-GR" sz="2800" dirty="0"/>
              <a:t>συνθήκη ) </a:t>
            </a:r>
            <a:r>
              <a:rPr lang="el-GR" sz="2800" dirty="0" smtClean="0"/>
              <a:t>{ </a:t>
            </a:r>
          </a:p>
          <a:p>
            <a:r>
              <a:rPr lang="el-GR" sz="2800" dirty="0" smtClean="0"/>
              <a:t>// </a:t>
            </a:r>
            <a:r>
              <a:rPr lang="el-GR" sz="2800" dirty="0"/>
              <a:t>εντολή 1 </a:t>
            </a:r>
            <a:endParaRPr lang="el-GR" sz="2800" dirty="0" smtClean="0"/>
          </a:p>
          <a:p>
            <a:r>
              <a:rPr lang="el-GR" sz="2800" dirty="0" smtClean="0"/>
              <a:t>} </a:t>
            </a:r>
          </a:p>
          <a:p>
            <a:r>
              <a:rPr lang="en-US" sz="2800" dirty="0" smtClean="0"/>
              <a:t>else </a:t>
            </a:r>
            <a:r>
              <a:rPr lang="en-US" sz="2800" dirty="0"/>
              <a:t>if (</a:t>
            </a:r>
            <a:r>
              <a:rPr lang="el-GR" sz="2800" dirty="0"/>
              <a:t>συνθήκη ) </a:t>
            </a:r>
            <a:r>
              <a:rPr lang="el-GR" sz="2800" dirty="0" smtClean="0"/>
              <a:t>{</a:t>
            </a:r>
          </a:p>
          <a:p>
            <a:r>
              <a:rPr lang="el-GR" sz="2800" dirty="0" smtClean="0"/>
              <a:t> </a:t>
            </a:r>
            <a:r>
              <a:rPr lang="el-GR" sz="2800" dirty="0"/>
              <a:t>//εντολή 2 </a:t>
            </a:r>
            <a:endParaRPr lang="el-GR" sz="2800" dirty="0" smtClean="0"/>
          </a:p>
          <a:p>
            <a:r>
              <a:rPr lang="el-GR" sz="2800" dirty="0" smtClean="0"/>
              <a:t>} </a:t>
            </a:r>
          </a:p>
          <a:p>
            <a:r>
              <a:rPr lang="en-US" sz="2800" dirty="0" smtClean="0"/>
              <a:t>else </a:t>
            </a:r>
            <a:r>
              <a:rPr lang="en-US" sz="2800" dirty="0"/>
              <a:t>{ </a:t>
            </a:r>
            <a:endParaRPr lang="el-GR" sz="2800" dirty="0" smtClean="0"/>
          </a:p>
          <a:p>
            <a:r>
              <a:rPr lang="en-US" sz="2800" dirty="0" smtClean="0"/>
              <a:t>// </a:t>
            </a:r>
            <a:r>
              <a:rPr lang="el-GR" sz="2800" dirty="0"/>
              <a:t>εντολή 3 </a:t>
            </a:r>
            <a:r>
              <a:rPr lang="el-GR" sz="2800" dirty="0" smtClean="0"/>
              <a:t>}</a:t>
            </a:r>
            <a:endParaRPr lang="el-G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840083" y="1955263"/>
            <a:ext cx="5529531" cy="4350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•for 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sz="2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int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6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</a:t>
            </a:r>
            <a:r>
              <a:rPr lang="en-US" sz="26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=0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; i&lt;=10; i++) </a:t>
            </a:r>
            <a:endParaRPr lang="el-GR" sz="2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{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// </a:t>
            </a: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εντολές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}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• </a:t>
            </a:r>
            <a:r>
              <a:rPr lang="en-US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while (</a:t>
            </a: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συνθήκη) 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{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// εντολές</a:t>
            </a:r>
          </a:p>
          <a:p>
            <a:pPr marL="91440" lvl="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Calibri" panose="020F0502020204030204" pitchFamily="34" charset="0"/>
              <a:buChar char=" "/>
            </a:pPr>
            <a:r>
              <a:rPr lang="el-GR" sz="2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0084" y="776966"/>
            <a:ext cx="521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  <a:ea typeface="+mj-ea"/>
                <a:cs typeface="+mj-cs"/>
              </a:rPr>
              <a:t>Δομές επανάληψης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4840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577623"/>
            <a:ext cx="3259060" cy="788454"/>
          </a:xfrm>
        </p:spPr>
        <p:txBody>
          <a:bodyPr/>
          <a:lstStyle/>
          <a:p>
            <a:r>
              <a:rPr lang="en-US" dirty="0" smtClean="0"/>
              <a:t>Breadboard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18" r="7523"/>
          <a:stretch/>
        </p:blipFill>
        <p:spPr>
          <a:xfrm>
            <a:off x="7678277" y="2222970"/>
            <a:ext cx="4009818" cy="345405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r="1617"/>
          <a:stretch/>
        </p:blipFill>
        <p:spPr>
          <a:xfrm>
            <a:off x="3639293" y="1766589"/>
            <a:ext cx="3991155" cy="4491417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92" y="1766589"/>
            <a:ext cx="2875472" cy="43668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243369"/>
            <a:ext cx="4278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(Συνδεσμολογία</a:t>
            </a:r>
            <a:r>
              <a:rPr lang="el-G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5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3793897" cy="4391164"/>
          </a:xfrm>
        </p:spPr>
        <p:txBody>
          <a:bodyPr>
            <a:normAutofit/>
          </a:bodyPr>
          <a:lstStyle/>
          <a:p>
            <a:r>
              <a:rPr lang="el-GR" sz="2800" dirty="0"/>
              <a:t>Ένας πίνακας στον οποίο </a:t>
            </a:r>
            <a:r>
              <a:rPr lang="el-GR" sz="2800" dirty="0" smtClean="0"/>
              <a:t>μπορούμε </a:t>
            </a:r>
            <a:r>
              <a:rPr lang="el-GR" sz="2800" dirty="0"/>
              <a:t>να </a:t>
            </a:r>
            <a:r>
              <a:rPr lang="el-GR" sz="2800" dirty="0" smtClean="0"/>
              <a:t>χτίσουμε ηλεκτρονικά </a:t>
            </a:r>
            <a:r>
              <a:rPr lang="el-GR" sz="2800" dirty="0"/>
              <a:t>κυκλώματα. Είναι σαν ένα πάνελ </a:t>
            </a:r>
            <a:r>
              <a:rPr lang="el-GR" sz="2800" dirty="0" smtClean="0"/>
              <a:t>, με σειρές </a:t>
            </a:r>
            <a:r>
              <a:rPr lang="el-GR" sz="2800" dirty="0"/>
              <a:t>οπών που </a:t>
            </a:r>
            <a:r>
              <a:rPr lang="el-GR" sz="2800" dirty="0" smtClean="0"/>
              <a:t>μας </a:t>
            </a:r>
            <a:r>
              <a:rPr lang="el-GR" sz="2800" dirty="0"/>
              <a:t>επιτρέπουν να </a:t>
            </a:r>
            <a:r>
              <a:rPr lang="el-GR" sz="2800" dirty="0" smtClean="0"/>
              <a:t>συνδέσουμε ηλεκτρονικά στοιχεία με καλώδια, χωρίς να απαιτείται συγκόλληση. 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177" y="1851133"/>
            <a:ext cx="6876979" cy="421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Αντιστάσεις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95321"/>
            <a:ext cx="4656557" cy="3472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4230" y="2923474"/>
            <a:ext cx="4484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Στοιχεία που αντιστέκονται/δυσκολεύουν τη ροή ηλεκτρικού ρεύματος σε ένα κύκλωμα.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5389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615" y="532232"/>
            <a:ext cx="7684518" cy="559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55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Αντιστάσεις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0092" y="2713614"/>
            <a:ext cx="3813490" cy="2768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2208362"/>
            <a:ext cx="520000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Είναι απαραίτητες σε ορισμένα κυκλώματα προκειμένου να περιορίσουν την ένταση του ηλεκτρικού ρεύματος και να προστατεύσουν τα ηλεκτρονικά στοιχεία.</a:t>
            </a:r>
          </a:p>
          <a:p>
            <a:r>
              <a:rPr lang="el-GR" sz="2800" dirty="0" smtClean="0"/>
              <a:t>Πχ. 220 </a:t>
            </a:r>
            <a:r>
              <a:rPr lang="en-US" sz="2800" dirty="0" smtClean="0"/>
              <a:t>ohm </a:t>
            </a:r>
            <a:r>
              <a:rPr lang="el-GR" sz="2800" dirty="0" smtClean="0"/>
              <a:t>αντίσταση μαζί με </a:t>
            </a:r>
            <a:r>
              <a:rPr lang="en-US" sz="2800" dirty="0" smtClean="0"/>
              <a:t>led, </a:t>
            </a:r>
            <a:r>
              <a:rPr lang="el-GR" sz="2800" dirty="0" smtClean="0"/>
              <a:t>ώστε να μην καεί.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9364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Περιεχόμενα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8417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Button</a:t>
            </a:r>
            <a:endParaRPr lang="el-GR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l-GR" sz="2800" dirty="0" smtClean="0"/>
              <a:t>Ποτενσιόμετρο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RGB Led</a:t>
            </a:r>
            <a:r>
              <a:rPr lang="el-GR" sz="2800" dirty="0" smtClean="0"/>
              <a:t> 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Servo motor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Ultrasonic sensor</a:t>
            </a:r>
          </a:p>
          <a:p>
            <a:pPr marL="0" indent="0">
              <a:buNone/>
            </a:pPr>
            <a:r>
              <a:rPr lang="en-US" sz="2800" dirty="0" smtClean="0"/>
              <a:t>+Serial communication</a:t>
            </a:r>
          </a:p>
          <a:p>
            <a:pPr marL="0" indent="0">
              <a:buNone/>
            </a:pPr>
            <a:r>
              <a:rPr lang="en-US" sz="2800" dirty="0" smtClean="0"/>
              <a:t>Breadboard, </a:t>
            </a:r>
            <a:r>
              <a:rPr lang="el-GR" sz="2800" dirty="0" smtClean="0"/>
              <a:t>Καλώδια συνδέσεων</a:t>
            </a:r>
            <a:r>
              <a:rPr lang="en-US" sz="2800" dirty="0" smtClean="0"/>
              <a:t>, </a:t>
            </a:r>
            <a:r>
              <a:rPr lang="el-GR" sz="2800" dirty="0" smtClean="0"/>
              <a:t>Αντιστάσεις</a:t>
            </a:r>
            <a:r>
              <a:rPr lang="en-US" sz="2800" dirty="0" smtClean="0"/>
              <a:t>.</a:t>
            </a:r>
            <a:endParaRPr lang="el-GR" sz="2800" dirty="0"/>
          </a:p>
          <a:p>
            <a:pPr marL="514350" indent="-514350">
              <a:buFont typeface="+mj-lt"/>
              <a:buAutoNum type="arabicPeriod"/>
            </a:pPr>
            <a:endParaRPr lang="el-GR" sz="2800" dirty="0"/>
          </a:p>
          <a:p>
            <a:pPr marL="514350" indent="-514350">
              <a:buFont typeface="+mj-lt"/>
              <a:buAutoNum type="arabicPeriod"/>
            </a:pPr>
            <a:endParaRPr lang="el-GR" sz="2800" dirty="0"/>
          </a:p>
          <a:p>
            <a:pPr marL="514350" indent="-514350">
              <a:buFont typeface="+mj-lt"/>
              <a:buAutoNum type="arabicPeriod"/>
            </a:pPr>
            <a:endParaRPr lang="el-GR" sz="2800" dirty="0" smtClean="0"/>
          </a:p>
          <a:p>
            <a:pPr marL="514350" indent="-514350">
              <a:buFont typeface="+mj-lt"/>
              <a:buAutoNum type="arabicPeriod"/>
            </a:pPr>
            <a:endParaRPr lang="el-GR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3405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Αντίσταση/Τάση/</a:t>
            </a:r>
            <a:r>
              <a:rPr lang="el-GR" dirty="0"/>
              <a:t> </a:t>
            </a:r>
            <a:r>
              <a:rPr lang="el-GR" dirty="0" smtClean="0"/>
              <a:t>Ένταση ρεύματος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89" b="6542"/>
          <a:stretch/>
        </p:blipFill>
        <p:spPr>
          <a:xfrm>
            <a:off x="1250831" y="1863307"/>
            <a:ext cx="7910422" cy="4417212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9340" t="30704" r="17585" b="38185"/>
          <a:stretch/>
        </p:blipFill>
        <p:spPr>
          <a:xfrm>
            <a:off x="7237562" y="2855342"/>
            <a:ext cx="3847382" cy="6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2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71401" y="96821"/>
            <a:ext cx="10058400" cy="1450757"/>
          </a:xfrm>
        </p:spPr>
        <p:txBody>
          <a:bodyPr/>
          <a:lstStyle/>
          <a:p>
            <a:r>
              <a:rPr lang="el-GR" dirty="0"/>
              <a:t>Χρωματικός κώδικας αντιστάσεων</a:t>
            </a:r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9"/>
          <a:stretch/>
        </p:blipFill>
        <p:spPr>
          <a:xfrm>
            <a:off x="483079" y="1621976"/>
            <a:ext cx="5477773" cy="4598576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 rotWithShape="1">
          <a:blip r:embed="rId3"/>
          <a:srcRect r="656"/>
          <a:stretch/>
        </p:blipFill>
        <p:spPr>
          <a:xfrm>
            <a:off x="5960852" y="1621976"/>
            <a:ext cx="5443269" cy="2623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047116" y="4320073"/>
            <a:ext cx="5270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/>
              <a:t>Το καφέ χρώμα συμβολίζει τη μονάδα, το μαύρο χρώμα συμβολίζει το μηδέν, το πορτοκαλί χρώμα συμβολίζει το 1000 και το χρυσαφί καθορίζει πως η ανοχή είναι ±5%. Άρα η τιμή της αντίστασης θα είναι: 10 * 1000 = 10ΚΩ με ανοχή ±5%</a:t>
            </a:r>
          </a:p>
        </p:txBody>
      </p:sp>
    </p:spTree>
    <p:extLst>
      <p:ext uri="{BB962C8B-B14F-4D97-AF65-F5344CB8AC3E}">
        <p14:creationId xmlns:p14="http://schemas.microsoft.com/office/powerpoint/2010/main" val="40725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75" y="188073"/>
            <a:ext cx="5512280" cy="6104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27344" y="2086012"/>
            <a:ext cx="4106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dirty="0"/>
              <a:t>Χρωματικός κώδικας αντιστάσεων</a:t>
            </a:r>
          </a:p>
        </p:txBody>
      </p:sp>
    </p:spTree>
    <p:extLst>
      <p:ext uri="{BB962C8B-B14F-4D97-AF65-F5344CB8AC3E}">
        <p14:creationId xmlns:p14="http://schemas.microsoft.com/office/powerpoint/2010/main" val="212794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Χρωματικός κώδικας αντιστάσεων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666" y="2007799"/>
            <a:ext cx="6905625" cy="154305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465" y="3821288"/>
            <a:ext cx="8582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4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LED(Light </a:t>
            </a:r>
            <a:r>
              <a:rPr lang="en-US" dirty="0" smtClean="0"/>
              <a:t>Emitting </a:t>
            </a:r>
            <a:r>
              <a:rPr lang="en-US" dirty="0"/>
              <a:t>Diodes)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693" y="2216989"/>
            <a:ext cx="3796125" cy="2837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2216989"/>
            <a:ext cx="60212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Ένας τύπος διόδου που </a:t>
            </a:r>
            <a:r>
              <a:rPr lang="el-GR" sz="2800" dirty="0"/>
              <a:t>ανάβει όταν περνάει ηλεκτρική </a:t>
            </a:r>
            <a:r>
              <a:rPr lang="el-GR" sz="2800" dirty="0" smtClean="0"/>
              <a:t>ενέργεια.</a:t>
            </a:r>
            <a:endParaRPr lang="el-GR" sz="2800" dirty="0"/>
          </a:p>
          <a:p>
            <a:r>
              <a:rPr lang="el-GR" sz="2800" dirty="0" smtClean="0"/>
              <a:t>Όπως </a:t>
            </a:r>
            <a:r>
              <a:rPr lang="el-GR" sz="2800" dirty="0"/>
              <a:t>όλες οι </a:t>
            </a:r>
            <a:r>
              <a:rPr lang="el-GR" sz="2800" dirty="0" smtClean="0"/>
              <a:t>δίοδοι, </a:t>
            </a:r>
            <a:r>
              <a:rPr lang="el-GR" sz="2800" dirty="0"/>
              <a:t>η ηλεκτρική ενέργεια ρέει μόνο σε μία</a:t>
            </a:r>
          </a:p>
          <a:p>
            <a:r>
              <a:rPr lang="el-GR" sz="2800" dirty="0" smtClean="0"/>
              <a:t>κατεύθυνση. Η </a:t>
            </a:r>
            <a:r>
              <a:rPr lang="el-GR" sz="2800" b="1" dirty="0" smtClean="0"/>
              <a:t>άνοδος</a:t>
            </a:r>
            <a:r>
              <a:rPr lang="el-GR" sz="2800" u="sng" dirty="0" smtClean="0"/>
              <a:t> </a:t>
            </a:r>
            <a:r>
              <a:rPr lang="el-GR" sz="2800" dirty="0" smtClean="0"/>
              <a:t>αντιστοιχεί συνήθως στο </a:t>
            </a:r>
            <a:r>
              <a:rPr lang="el-GR" sz="2800" b="1" dirty="0"/>
              <a:t>μεγαλύτερο πόδι </a:t>
            </a:r>
            <a:r>
              <a:rPr lang="el-GR" sz="2800" dirty="0"/>
              <a:t>και η κάθοδος </a:t>
            </a:r>
            <a:r>
              <a:rPr lang="el-GR" sz="2800" dirty="0" smtClean="0"/>
              <a:t>στο </a:t>
            </a:r>
            <a:r>
              <a:rPr lang="el-GR" sz="2800" dirty="0"/>
              <a:t>μικρότερο </a:t>
            </a:r>
            <a:r>
              <a:rPr lang="el-GR" sz="2800" dirty="0" smtClean="0"/>
              <a:t>πόδι. </a:t>
            </a:r>
            <a:r>
              <a:rPr lang="el-GR" sz="2800" u="sng" dirty="0" smtClean="0"/>
              <a:t>Το ρεύμα ρέει από την άνοδο στην κάθοδο.</a:t>
            </a:r>
            <a:endParaRPr lang="el-GR" sz="2800" u="sng" dirty="0"/>
          </a:p>
        </p:txBody>
      </p:sp>
    </p:spTree>
    <p:extLst>
      <p:ext uri="{BB962C8B-B14F-4D97-AF65-F5344CB8AC3E}">
        <p14:creationId xmlns:p14="http://schemas.microsoft.com/office/powerpoint/2010/main" val="357103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90246" y="310551"/>
            <a:ext cx="10058400" cy="1202522"/>
          </a:xfrm>
        </p:spPr>
        <p:txBody>
          <a:bodyPr/>
          <a:lstStyle/>
          <a:p>
            <a:r>
              <a:rPr lang="en-US" dirty="0"/>
              <a:t>LED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748" y="595223"/>
            <a:ext cx="6692750" cy="5501197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r="5145"/>
          <a:stretch/>
        </p:blipFill>
        <p:spPr>
          <a:xfrm>
            <a:off x="1189098" y="1513073"/>
            <a:ext cx="3365650" cy="4485496"/>
          </a:xfrm>
          <a:prstGeom prst="rect">
            <a:avLst/>
          </a:prstGeom>
        </p:spPr>
      </p:pic>
      <p:sp>
        <p:nvSpPr>
          <p:cNvPr id="3" name="Ορθογώνιο 2"/>
          <p:cNvSpPr/>
          <p:nvPr/>
        </p:nvSpPr>
        <p:spPr>
          <a:xfrm>
            <a:off x="8635041" y="1380226"/>
            <a:ext cx="1397480" cy="5175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Ορθογώνιο 5"/>
          <p:cNvSpPr/>
          <p:nvPr/>
        </p:nvSpPr>
        <p:spPr>
          <a:xfrm>
            <a:off x="6400800" y="1639019"/>
            <a:ext cx="980150" cy="388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813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</a:t>
            </a:r>
            <a:r>
              <a:rPr lang="en-US" baseline="30000" dirty="0"/>
              <a:t>st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4652374"/>
            <a:ext cx="37179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Υλικά: </a:t>
            </a:r>
            <a:r>
              <a:rPr lang="el-GR" sz="2800" dirty="0" smtClean="0"/>
              <a:t> </a:t>
            </a:r>
            <a:endParaRPr lang="en-US" sz="28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800" dirty="0" smtClean="0"/>
              <a:t>LED 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800" dirty="0" smtClean="0"/>
              <a:t>Αντίσταση </a:t>
            </a:r>
            <a:r>
              <a:rPr lang="el-GR" sz="2800" dirty="0"/>
              <a:t>220 Ohm</a:t>
            </a:r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520" y="2061357"/>
            <a:ext cx="2489152" cy="1634292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2" y="4813532"/>
            <a:ext cx="1043356" cy="685634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/>
          <a:srcRect l="5283"/>
          <a:stretch/>
        </p:blipFill>
        <p:spPr>
          <a:xfrm>
            <a:off x="7185490" y="3725080"/>
            <a:ext cx="1732182" cy="2409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97280" y="2726822"/>
            <a:ext cx="5803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Το λαμπάκι να ανάβει για 1 δευτερόλεπτο</a:t>
            </a:r>
          </a:p>
          <a:p>
            <a:r>
              <a:rPr lang="el-GR" sz="2800" dirty="0"/>
              <a:t>και μετά να σβήνει για 1 </a:t>
            </a:r>
            <a:r>
              <a:rPr lang="el-GR" sz="2800" dirty="0" smtClean="0"/>
              <a:t>δευτερόλεπτο</a:t>
            </a:r>
            <a:r>
              <a:rPr lang="en-US" sz="2800" dirty="0" smtClean="0"/>
              <a:t>.</a:t>
            </a:r>
            <a:endParaRPr lang="el-GR" sz="2800" dirty="0"/>
          </a:p>
        </p:txBody>
      </p:sp>
      <p:sp>
        <p:nvSpPr>
          <p:cNvPr id="10" name="Θέση περιεχομένου 9"/>
          <p:cNvSpPr>
            <a:spLocks noGrp="1"/>
          </p:cNvSpPr>
          <p:nvPr>
            <p:ph idx="1"/>
          </p:nvPr>
        </p:nvSpPr>
        <p:spPr>
          <a:xfrm>
            <a:off x="1097280" y="2061357"/>
            <a:ext cx="5709725" cy="66546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Make a led blink.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267093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</a:t>
            </a:r>
            <a:r>
              <a:rPr lang="en-US" baseline="30000" dirty="0" err="1" smtClean="0"/>
              <a:t>st</a:t>
            </a:r>
            <a:r>
              <a:rPr lang="en-US" dirty="0" smtClean="0"/>
              <a:t> Project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513" y="2355011"/>
            <a:ext cx="8840367" cy="35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</a:t>
            </a:r>
            <a:r>
              <a:rPr lang="en-US" baseline="30000" dirty="0"/>
              <a:t>st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7" name="Θέση περιεχομένου 6"/>
          <p:cNvSpPr>
            <a:spLocks noGrp="1"/>
          </p:cNvSpPr>
          <p:nvPr>
            <p:ph idx="1"/>
          </p:nvPr>
        </p:nvSpPr>
        <p:spPr>
          <a:xfrm>
            <a:off x="1097280" y="1737361"/>
            <a:ext cx="10058400" cy="46461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//OPEN THE LED.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//WAIT 1SEC.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//CLOSE THE LED.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//WAIT 1SEC.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8114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1" y="1845733"/>
            <a:ext cx="5746702" cy="171697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Make a led fade.</a:t>
            </a:r>
          </a:p>
          <a:p>
            <a:r>
              <a:rPr lang="el-GR" sz="2800" dirty="0" smtClean="0"/>
              <a:t>Το </a:t>
            </a:r>
            <a:r>
              <a:rPr lang="el-GR" sz="2800" dirty="0"/>
              <a:t>λαμπάκι να ανάβει και να σβήνει </a:t>
            </a:r>
            <a:r>
              <a:rPr lang="el-GR" sz="2800" dirty="0" smtClean="0"/>
              <a:t>σταδιακά</a:t>
            </a:r>
            <a:r>
              <a:rPr lang="en-US" sz="2800" dirty="0" smtClean="0"/>
              <a:t>.</a:t>
            </a:r>
            <a:endParaRPr lang="el-G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3864634"/>
            <a:ext cx="34850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Υλικά:  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800" dirty="0"/>
              <a:t>LED 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2800" dirty="0"/>
              <a:t>Αντίσταση 220 Ohm</a:t>
            </a: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82" y="2085525"/>
            <a:ext cx="49911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7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dirty="0" smtClean="0"/>
              <a:t>Τα στοιχεία της πλακέτας</a:t>
            </a:r>
            <a:endParaRPr lang="el-GR" sz="32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68"/>
          <a:stretch/>
        </p:blipFill>
        <p:spPr>
          <a:xfrm>
            <a:off x="2519109" y="1834386"/>
            <a:ext cx="7214742" cy="44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460" y="1958406"/>
            <a:ext cx="962663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285336" y="1958196"/>
            <a:ext cx="10222302" cy="40934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000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OPEN THE LED.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255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//WAIT 20ms.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CLOSE THE LED.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255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--)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//WAIT 20ms.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//WAIT 1SEC.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l-GR" sz="2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l-GR" sz="20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endParaRPr lang="el-GR" sz="2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l-GR" sz="2000" b="1" dirty="0">
              <a:solidFill>
                <a:srgbClr val="000080"/>
              </a:solidFill>
              <a:effectLst/>
              <a:latin typeface="Courier New" panose="02070309020205020404" pitchFamily="49" charset="0"/>
            </a:endParaRPr>
          </a:p>
          <a:p>
            <a:endParaRPr lang="el-GR" sz="2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263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Button(</a:t>
            </a:r>
            <a:r>
              <a:rPr lang="el-GR" dirty="0" smtClean="0"/>
              <a:t>κουμπιά-διακόπτες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410" y="2131354"/>
            <a:ext cx="4352925" cy="395287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641" y="2131354"/>
            <a:ext cx="57912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8377" y="5572664"/>
            <a:ext cx="620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Οι επαφές </a:t>
            </a:r>
            <a:r>
              <a:rPr lang="en-US" sz="2400" dirty="0" smtClean="0"/>
              <a:t>A,B </a:t>
            </a:r>
            <a:r>
              <a:rPr lang="el-GR" sz="2400" dirty="0" smtClean="0"/>
              <a:t>και </a:t>
            </a:r>
            <a:r>
              <a:rPr lang="en-US" sz="2400" dirty="0" smtClean="0"/>
              <a:t>C,D</a:t>
            </a:r>
            <a:r>
              <a:rPr lang="el-GR" sz="2400" dirty="0" smtClean="0"/>
              <a:t> είναι βραχυκυκλωμένες.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89164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928" y="1836344"/>
            <a:ext cx="7229103" cy="43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9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3rd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5243135" cy="4106492"/>
          </a:xfrm>
        </p:spPr>
        <p:txBody>
          <a:bodyPr>
            <a:normAutofit lnSpcReduction="10000"/>
          </a:bodyPr>
          <a:lstStyle/>
          <a:p>
            <a:r>
              <a:rPr lang="el-GR" sz="2800" dirty="0"/>
              <a:t>Το λαμπάκι να ανάβει όταν πατάμε το </a:t>
            </a:r>
            <a:r>
              <a:rPr lang="el-GR" sz="2800" dirty="0" smtClean="0"/>
              <a:t>κουμπάκι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Κουμπί</a:t>
            </a:r>
            <a:endParaRPr lang="el-GR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 </a:t>
            </a:r>
            <a:r>
              <a:rPr lang="el-GR" sz="2800" dirty="0"/>
              <a:t>Αντίσταση 10Κ Ohm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LED</a:t>
            </a:r>
            <a:endParaRPr lang="el-GR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Αντίσταση </a:t>
            </a:r>
            <a:r>
              <a:rPr lang="el-GR" sz="2800" dirty="0"/>
              <a:t>220 Ohm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283" y="2397825"/>
            <a:ext cx="4293523" cy="32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3rd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761" y="1958406"/>
            <a:ext cx="87134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07034" y="286603"/>
            <a:ext cx="10948646" cy="1450757"/>
          </a:xfrm>
        </p:spPr>
        <p:txBody>
          <a:bodyPr/>
          <a:lstStyle/>
          <a:p>
            <a:r>
              <a:rPr lang="en-US" dirty="0"/>
              <a:t>3rd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207034" y="1845734"/>
            <a:ext cx="11984966" cy="4023360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l-G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 READ THE BUTTONS'S VALUE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//BUTTON PRESSED.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//LED OPENS.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//BUTTON NOT PRESSED.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//LED CLOSES.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1466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3rd </a:t>
            </a:r>
            <a:r>
              <a:rPr lang="en-US" dirty="0" smtClean="0"/>
              <a:t>Project(2</a:t>
            </a:r>
            <a:r>
              <a:rPr lang="en-US" baseline="30000" dirty="0" smtClean="0"/>
              <a:t>nd</a:t>
            </a:r>
            <a:r>
              <a:rPr lang="en-US" dirty="0" smtClean="0"/>
              <a:t> way)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116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button_state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READ THE BUTTONS'S VALUE.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//LED does what the button_state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//is(HIGH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or LOW).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304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859726" y="1983757"/>
            <a:ext cx="4820441" cy="4304900"/>
          </a:xfrm>
        </p:spPr>
        <p:txBody>
          <a:bodyPr>
            <a:normAutofit lnSpcReduction="10000"/>
          </a:bodyPr>
          <a:lstStyle/>
          <a:p>
            <a:r>
              <a:rPr lang="el-GR" sz="2800" dirty="0"/>
              <a:t>Το λαμπάκι να αλλάζει κατάσταση σε κάθε πάτημα του </a:t>
            </a:r>
            <a:r>
              <a:rPr lang="el-GR" sz="2800" dirty="0" smtClean="0"/>
              <a:t>κουμπιού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Κουμπί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 Αντίσταση 10Κ Ohm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LED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Αντίσταση 220 Ohm</a:t>
            </a:r>
          </a:p>
          <a:p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23" y="2059757"/>
            <a:ext cx="5838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4</a:t>
            </a:r>
            <a:r>
              <a:rPr lang="en-US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761" y="1958406"/>
            <a:ext cx="87134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3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200" dirty="0" smtClean="0"/>
              <a:t>Σημαντικές πληροφορίες</a:t>
            </a:r>
            <a:endParaRPr lang="el-GR" sz="32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147977"/>
            <a:ext cx="10058400" cy="37211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400" dirty="0"/>
              <a:t>Το Arduino είναι ένας μικροελεγκτής μονής πλακέτας, δηλαδή μια απλή μητρική πλακέτα ανοικτού κώδικα με ενσωματωμένο μικροελεγκτή και εισόδους/εξόδους, η οποία μπορεί να προγραμματιστεί με τη γλώσσα Wiring (ουσιαστικά πρόκειται για τη γλώσσα προγραμματισμού C++ και ένα σύνολο από βιβλιοθήκες, υλοποιημένες επίσης στην C++ </a:t>
            </a:r>
            <a:r>
              <a:rPr lang="el-GR" sz="2400" dirty="0" smtClean="0"/>
              <a:t>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l-GR" sz="2400" dirty="0"/>
              <a:t> Το 2005 ένα σχέδιο κίνησε προκειμένου να φτιαχτεί μία συσκευή για τον έλεγχο προγραμμάτων διαδραστικών σχεδίων από μαθητές, η οποία θα ήταν πιο φθηνή από άλλα πρωτότυπα συστήματα διαθέσιμα εκείνη την περίοδο. </a:t>
            </a:r>
          </a:p>
        </p:txBody>
      </p:sp>
    </p:spTree>
    <p:extLst>
      <p:ext uri="{BB962C8B-B14F-4D97-AF65-F5344CB8AC3E}">
        <p14:creationId xmlns:p14="http://schemas.microsoft.com/office/powerpoint/2010/main" val="23791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31321" y="286603"/>
            <a:ext cx="10724359" cy="1450757"/>
          </a:xfrm>
        </p:spPr>
        <p:txBody>
          <a:bodyPr/>
          <a:lstStyle/>
          <a:p>
            <a:r>
              <a:rPr lang="en-US" dirty="0"/>
              <a:t>4th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31321" y="1737360"/>
            <a:ext cx="11760679" cy="48100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led_state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//HIGH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last_button_state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//LOW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//LOW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READ THE BUTTONS'S VALUE.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last_button_state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//IF THE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button_state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CHANGES.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=!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CHANGE THE LED'S STATE.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last_button_state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855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76045" y="252098"/>
            <a:ext cx="10998680" cy="1450757"/>
          </a:xfrm>
        </p:spPr>
        <p:txBody>
          <a:bodyPr/>
          <a:lstStyle/>
          <a:p>
            <a:r>
              <a:rPr lang="en-US" dirty="0" smtClean="0"/>
              <a:t>Potentiometer</a:t>
            </a:r>
            <a:r>
              <a:rPr lang="el-GR" dirty="0" smtClean="0"/>
              <a:t>(Ποτενσιόμετρο-ροστάτης)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38155" y="1768814"/>
            <a:ext cx="5519181" cy="4451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u="sng" dirty="0" smtClean="0"/>
              <a:t>Μια </a:t>
            </a:r>
            <a:r>
              <a:rPr lang="el-GR" sz="2800" u="sng" dirty="0"/>
              <a:t>μεταβλητή </a:t>
            </a:r>
            <a:r>
              <a:rPr lang="el-GR" sz="2800" u="sng" dirty="0" smtClean="0"/>
              <a:t>αντίσταση</a:t>
            </a:r>
            <a:r>
              <a:rPr lang="el-GR" sz="2800" dirty="0" smtClean="0"/>
              <a:t>. Δύο </a:t>
            </a:r>
            <a:r>
              <a:rPr lang="el-GR" sz="2800" dirty="0"/>
              <a:t>από τους πείρους συνδέονται στα </a:t>
            </a:r>
            <a:r>
              <a:rPr lang="el-GR" sz="2800" dirty="0" smtClean="0"/>
              <a:t>άκρα σταθερής </a:t>
            </a:r>
            <a:r>
              <a:rPr lang="el-GR" sz="2800" dirty="0"/>
              <a:t>αντίστασης. Ο μεσαίος </a:t>
            </a:r>
            <a:r>
              <a:rPr lang="el-GR" sz="2800" dirty="0" smtClean="0"/>
              <a:t>πείρος, κινείται </a:t>
            </a:r>
            <a:r>
              <a:rPr lang="el-GR" sz="2800" dirty="0"/>
              <a:t>κατά μήκος της αντίστασης, χωρίζοντάς την σε </a:t>
            </a:r>
            <a:r>
              <a:rPr lang="el-GR" sz="2800" dirty="0" smtClean="0"/>
              <a:t>δύο μισά</a:t>
            </a:r>
            <a:r>
              <a:rPr lang="el-GR" sz="2800" dirty="0"/>
              <a:t>. Όταν οι εξωτερικές πλευρές του ποτενσιόμετρου συνδέονται με τάση και </a:t>
            </a:r>
            <a:r>
              <a:rPr lang="el-GR" sz="2800" dirty="0" smtClean="0"/>
              <a:t>γείωση, το </a:t>
            </a:r>
            <a:r>
              <a:rPr lang="el-GR" sz="2800" dirty="0"/>
              <a:t>μεσαίο πόδι θα δώσει τη διαφορά στην </a:t>
            </a:r>
            <a:r>
              <a:rPr lang="el-GR" sz="2800" dirty="0" smtClean="0"/>
              <a:t>τάση καθώς γυρίζουμε </a:t>
            </a:r>
            <a:r>
              <a:rPr lang="el-GR" sz="2800" dirty="0"/>
              <a:t>το </a:t>
            </a:r>
            <a:r>
              <a:rPr lang="el-GR" sz="2800" dirty="0" smtClean="0"/>
              <a:t>διακόπτη. </a:t>
            </a:r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002" y="2108709"/>
            <a:ext cx="4552950" cy="1381125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435" y="3895688"/>
            <a:ext cx="6076153" cy="19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4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Ποτενσιόμετρο-</a:t>
            </a:r>
            <a:r>
              <a:rPr lang="el-GR" dirty="0" err="1"/>
              <a:t>ροστάτης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 smtClean="0"/>
              <a:t>Το </a:t>
            </a:r>
            <a:r>
              <a:rPr lang="el-GR" sz="2800" dirty="0"/>
              <a:t>ποτενσιόμετρο </a:t>
            </a:r>
            <a:r>
              <a:rPr lang="el-GR" sz="2800" dirty="0" smtClean="0"/>
              <a:t>μπορεί </a:t>
            </a:r>
            <a:r>
              <a:rPr lang="el-GR" sz="2800" dirty="0"/>
              <a:t>να λειτουργήσει και ως ροοστάτης αν χρησιμοποιηθούν μόνο οι δύο ακροδέκτες, ο μεσαίος και ένας από τους δύο άλλους ακροδέκτες του</a:t>
            </a:r>
            <a:r>
              <a:rPr lang="el-GR" sz="2800" dirty="0" smtClean="0"/>
              <a:t>.</a:t>
            </a:r>
          </a:p>
          <a:p>
            <a:pPr marL="0" indent="0">
              <a:buNone/>
            </a:pPr>
            <a:r>
              <a:rPr lang="el-GR" sz="2800" u="sng" dirty="0" smtClean="0"/>
              <a:t>Ροοστάτης: </a:t>
            </a:r>
            <a:r>
              <a:rPr lang="el-GR" sz="2800" dirty="0"/>
              <a:t>Μ</a:t>
            </a:r>
            <a:r>
              <a:rPr lang="el-GR" sz="2800" dirty="0" smtClean="0"/>
              <a:t>εταβλητή </a:t>
            </a:r>
            <a:r>
              <a:rPr lang="el-GR" sz="2800" dirty="0"/>
              <a:t>αντίσταση που παρεμβάλλεται σε ένα ηλεκτρικό κύκλωμα για να μεταβάλλει την </a:t>
            </a:r>
            <a:r>
              <a:rPr lang="el-GR" sz="2800" b="1" dirty="0"/>
              <a:t>έντασή </a:t>
            </a:r>
            <a:r>
              <a:rPr lang="el-GR" sz="2800" dirty="0" smtClean="0"/>
              <a:t>του.</a:t>
            </a:r>
            <a:endParaRPr lang="el-GR" sz="2800" dirty="0"/>
          </a:p>
          <a:p>
            <a:pPr marL="0" indent="0">
              <a:buNone/>
            </a:pPr>
            <a:r>
              <a:rPr lang="el-GR" sz="2800" u="sng" dirty="0" smtClean="0"/>
              <a:t>Ποτενσιόμετρο:</a:t>
            </a:r>
            <a:r>
              <a:rPr lang="el-GR" sz="2800" dirty="0" smtClean="0"/>
              <a:t> </a:t>
            </a:r>
            <a:r>
              <a:rPr lang="el-GR" sz="2800" dirty="0"/>
              <a:t>Μεταβλητή αντίσταση που παρεμβάλλεται σε ένα ηλεκτρικό κύκλωμα για να μεταβάλλει </a:t>
            </a:r>
            <a:r>
              <a:rPr lang="el-GR" sz="2800" dirty="0" smtClean="0"/>
              <a:t>την </a:t>
            </a:r>
            <a:r>
              <a:rPr lang="el-GR" sz="2800" b="1" dirty="0" smtClean="0"/>
              <a:t>τάση </a:t>
            </a:r>
            <a:r>
              <a:rPr lang="el-GR" sz="2800" dirty="0" smtClean="0"/>
              <a:t>του.</a:t>
            </a:r>
          </a:p>
        </p:txBody>
      </p:sp>
    </p:spTree>
    <p:extLst>
      <p:ext uri="{BB962C8B-B14F-4D97-AF65-F5344CB8AC3E}">
        <p14:creationId xmlns:p14="http://schemas.microsoft.com/office/powerpoint/2010/main" val="18307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43" y="1889395"/>
            <a:ext cx="7803825" cy="4364756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148" y="2738273"/>
            <a:ext cx="27527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0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19" y="2018581"/>
            <a:ext cx="11650521" cy="38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413" y="2082416"/>
            <a:ext cx="7086833" cy="38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1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6373195" cy="4028855"/>
          </a:xfrm>
        </p:spPr>
        <p:txBody>
          <a:bodyPr>
            <a:normAutofit/>
          </a:bodyPr>
          <a:lstStyle/>
          <a:p>
            <a:r>
              <a:rPr lang="el-GR" sz="2800" dirty="0"/>
              <a:t>Ρύθμισε την φωτεινότητα του LED με </a:t>
            </a:r>
            <a:r>
              <a:rPr lang="el-GR" sz="2800" dirty="0" smtClean="0"/>
              <a:t>το ποτενσιόμετρο.</a:t>
            </a:r>
          </a:p>
          <a:p>
            <a:endParaRPr lang="el-GR" sz="2800" dirty="0" smtClean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Ποτενσιόμετρο</a:t>
            </a:r>
            <a:endParaRPr lang="el-GR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 smtClean="0"/>
              <a:t>LED</a:t>
            </a:r>
            <a:endParaRPr lang="el-GR" sz="2800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Αντίσταση 220 Ohm</a:t>
            </a:r>
          </a:p>
          <a:p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988" y="2359623"/>
            <a:ext cx="2353260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5th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159" y="1941153"/>
            <a:ext cx="894365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5th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THE POTENTIOMETER VALUE.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  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//CONVERT VALUE FROM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1023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TO 255.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//OPEN THE LED IN THE ANALOG VALUE X THAT WE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//TOOK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FROM THE POTENTIOMETER.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163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6</a:t>
            </a:r>
            <a:r>
              <a:rPr lang="en-US" dirty="0" smtClean="0"/>
              <a:t>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158251"/>
          </a:xfrm>
        </p:spPr>
        <p:txBody>
          <a:bodyPr>
            <a:normAutofit fontScale="92500" lnSpcReduction="20000"/>
          </a:bodyPr>
          <a:lstStyle/>
          <a:p>
            <a:r>
              <a:rPr lang="el-GR" sz="2800" dirty="0"/>
              <a:t>Ρύθμισε την φωτεινότητα του LED με τον ροοστάτη και καθόρισε με το </a:t>
            </a:r>
            <a:r>
              <a:rPr lang="el-GR" sz="2800" dirty="0" smtClean="0"/>
              <a:t>κουμπάκι πότε </a:t>
            </a:r>
            <a:r>
              <a:rPr lang="el-GR" sz="2800" dirty="0"/>
              <a:t>ανάβει και πότε </a:t>
            </a:r>
            <a:r>
              <a:rPr lang="el-GR" sz="2800" dirty="0" smtClean="0"/>
              <a:t>σβήνει.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Ποτενσιόμετρο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LED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Αντίσταση 220 </a:t>
            </a:r>
            <a:r>
              <a:rPr lang="el-GR" sz="2800" dirty="0" smtClean="0"/>
              <a:t>Ohm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Κουμπί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2800" dirty="0"/>
              <a:t> Αντίσταση 10Κ Ohm</a:t>
            </a:r>
          </a:p>
          <a:p>
            <a:pPr>
              <a:buFont typeface="Wingdings" panose="05000000000000000000" pitchFamily="2" charset="2"/>
              <a:buChar char="ü"/>
            </a:pPr>
            <a:endParaRPr lang="el-GR" sz="2800" dirty="0" smtClean="0"/>
          </a:p>
          <a:p>
            <a:pPr>
              <a:buFont typeface="Wingdings" panose="05000000000000000000" pitchFamily="2" charset="2"/>
              <a:buChar char="ü"/>
            </a:pPr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54049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993" y="301384"/>
            <a:ext cx="6489940" cy="5716527"/>
          </a:xfrm>
          <a:prstGeom prst="rect">
            <a:avLst/>
          </a:prstGeom>
        </p:spPr>
      </p:pic>
      <p:sp>
        <p:nvSpPr>
          <p:cNvPr id="8" name="Τίτλος 6"/>
          <p:cNvSpPr>
            <a:spLocks noGrp="1"/>
          </p:cNvSpPr>
          <p:nvPr>
            <p:ph idx="1"/>
          </p:nvPr>
        </p:nvSpPr>
        <p:spPr>
          <a:xfrm>
            <a:off x="907498" y="2225616"/>
            <a:ext cx="5156872" cy="4114800"/>
          </a:xfrm>
        </p:spPr>
        <p:txBody>
          <a:bodyPr>
            <a:normAutofit/>
          </a:bodyPr>
          <a:lstStyle/>
          <a:p>
            <a:r>
              <a:rPr lang="el-GR" sz="2400" u="sng" dirty="0" smtClean="0"/>
              <a:t>12 </a:t>
            </a:r>
            <a:r>
              <a:rPr lang="el-GR" sz="2400" u="sng" dirty="0"/>
              <a:t>ψηφιακά pins(από 2 μέχρι </a:t>
            </a:r>
            <a:r>
              <a:rPr lang="el-GR" sz="2400" u="sng" dirty="0" smtClean="0"/>
              <a:t>13)</a:t>
            </a:r>
            <a:endParaRPr lang="en-US" sz="2400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Χρησιμοποιούνται </a:t>
            </a:r>
            <a:r>
              <a:rPr lang="el-GR" sz="2400" dirty="0"/>
              <a:t>ως ψηφιακές</a:t>
            </a:r>
          </a:p>
          <a:p>
            <a:r>
              <a:rPr lang="el-GR" sz="2400" dirty="0"/>
              <a:t>είσοδοι ή </a:t>
            </a:r>
            <a:r>
              <a:rPr lang="el-GR" sz="2400" dirty="0" smtClean="0"/>
              <a:t>έξοδοι</a:t>
            </a:r>
            <a:r>
              <a:rPr lang="en-US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Λειτουργούν </a:t>
            </a:r>
            <a:r>
              <a:rPr lang="el-GR" sz="2400" dirty="0"/>
              <a:t>με τις τιμές HIGH (</a:t>
            </a:r>
            <a:r>
              <a:rPr lang="el-GR" sz="2400" dirty="0" smtClean="0"/>
              <a:t>5V</a:t>
            </a:r>
            <a:r>
              <a:rPr lang="el-GR" sz="2400" dirty="0"/>
              <a:t>)</a:t>
            </a:r>
          </a:p>
          <a:p>
            <a:r>
              <a:rPr lang="el-GR" sz="2400" dirty="0"/>
              <a:t>και LOW </a:t>
            </a:r>
            <a:r>
              <a:rPr lang="el-GR" sz="2400" dirty="0" smtClean="0"/>
              <a:t>(</a:t>
            </a:r>
            <a:r>
              <a:rPr lang="en-US" sz="2400" dirty="0" smtClean="0"/>
              <a:t>0</a:t>
            </a:r>
            <a:r>
              <a:rPr lang="el-GR" sz="2400" dirty="0" smtClean="0"/>
              <a:t>V)</a:t>
            </a:r>
            <a:r>
              <a:rPr lang="en-US" sz="2400" dirty="0" smtClean="0"/>
              <a:t>.</a:t>
            </a:r>
            <a:endParaRPr lang="el-GR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907498" y="1143642"/>
            <a:ext cx="4173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Η πλακέτα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3464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6</a:t>
            </a:r>
            <a:r>
              <a:rPr lang="en-US" dirty="0"/>
              <a:t>th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942" y="1949780"/>
            <a:ext cx="894107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199072" y="286603"/>
            <a:ext cx="9956608" cy="1450757"/>
          </a:xfrm>
        </p:spPr>
        <p:txBody>
          <a:bodyPr/>
          <a:lstStyle/>
          <a:p>
            <a:r>
              <a:rPr lang="el-GR" dirty="0"/>
              <a:t>6</a:t>
            </a:r>
            <a:r>
              <a:rPr lang="en-US" dirty="0"/>
              <a:t>th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199072" y="1737360"/>
            <a:ext cx="10903788" cy="4620308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button_state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last_button_state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//READ THE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//POTENTIOMETER 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VALUE.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3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//CONVERT VALUE FROM 1024 TO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//255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//READ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//THE 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BUTTON'S STATE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HIGH 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last_button_state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//BUTTON STATE 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HAS 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CHANGED.</a:t>
            </a: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=!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//LED'S STATE 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CHANGES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//LED IS OPENED.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//OPEN THE LED IN THE 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//ANALOG 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VALUE X THAT WE TOOK FROM THE </a:t>
            </a:r>
            <a:r>
              <a:rPr lang="en-US" sz="3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POTENTIOMETER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//LED IS CLOSED.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3400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3400" dirty="0">
                <a:solidFill>
                  <a:srgbClr val="008000"/>
                </a:solidFill>
                <a:latin typeface="Courier New" panose="02070309020205020404" pitchFamily="49" charset="0"/>
              </a:rPr>
              <a:t>//CLOSE THE LED. </a:t>
            </a:r>
            <a:endParaRPr lang="en-US" sz="3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last_button_state</a:t>
            </a: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sz="3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3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3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3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3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58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 (Red – Green – Blue)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474" y="1803130"/>
            <a:ext cx="4349606" cy="4261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2081" y="1803130"/>
            <a:ext cx="7075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 smtClean="0"/>
              <a:t>Ένα </a:t>
            </a:r>
            <a:r>
              <a:rPr lang="el-GR" sz="2400" dirty="0"/>
              <a:t>RGB LED είναι ένας συνδυασμός 3 LED σε </a:t>
            </a:r>
            <a:r>
              <a:rPr lang="el-GR" sz="2400" dirty="0" smtClean="0"/>
              <a:t>ένα</a:t>
            </a:r>
            <a:r>
              <a:rPr lang="el-GR" sz="2400" dirty="0"/>
              <a:t>. </a:t>
            </a:r>
            <a:r>
              <a:rPr lang="el-GR" sz="2400" dirty="0" smtClean="0"/>
              <a:t>Μπορούμε </a:t>
            </a:r>
            <a:r>
              <a:rPr lang="el-GR" sz="2400" dirty="0"/>
              <a:t>να </a:t>
            </a:r>
            <a:r>
              <a:rPr lang="el-GR" sz="2400" dirty="0" smtClean="0"/>
              <a:t>δημιουργήσουμε </a:t>
            </a:r>
            <a:r>
              <a:rPr lang="el-GR" sz="2400" dirty="0"/>
              <a:t>σχεδόν οποιοδήποτε χρώμα συνδυάζοντας αυτά τα τρία χρώματα. </a:t>
            </a:r>
            <a:endParaRPr lang="el-GR" sz="2400" dirty="0" smtClean="0"/>
          </a:p>
          <a:p>
            <a:r>
              <a:rPr lang="el-GR" sz="2400" dirty="0"/>
              <a:t>Για την παραγωγή άλλων χρωμάτων, </a:t>
            </a:r>
            <a:r>
              <a:rPr lang="el-GR" sz="2400" dirty="0" smtClean="0"/>
              <a:t>μπορούμε </a:t>
            </a:r>
            <a:r>
              <a:rPr lang="el-GR" sz="2400" dirty="0"/>
              <a:t>να </a:t>
            </a:r>
            <a:r>
              <a:rPr lang="el-GR" sz="2400" dirty="0" smtClean="0"/>
              <a:t>συνδυάσουμε </a:t>
            </a:r>
            <a:r>
              <a:rPr lang="el-GR" sz="2400" dirty="0"/>
              <a:t>τα τρία χρώματα σε διαφορετικές </a:t>
            </a:r>
            <a:r>
              <a:rPr lang="el-GR" sz="2400" dirty="0" smtClean="0"/>
              <a:t>εντάσεις. Επειδή </a:t>
            </a:r>
            <a:r>
              <a:rPr lang="el-GR" sz="2400" dirty="0"/>
              <a:t>τα LED είναι πολύ κοντά το ένα στο άλλο, τα μάτια μας βλέπουν το αποτέλεσμα του συνδυασμού χρωμάτων και όχι τα τρία χρώματα ξεχωριστά.</a:t>
            </a:r>
          </a:p>
        </p:txBody>
      </p:sp>
    </p:spTree>
    <p:extLst>
      <p:ext uri="{BB962C8B-B14F-4D97-AF65-F5344CB8AC3E}">
        <p14:creationId xmlns:p14="http://schemas.microsoft.com/office/powerpoint/2010/main" val="229004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2114" y="1857763"/>
            <a:ext cx="3262510" cy="227246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52" y="2393830"/>
            <a:ext cx="3857625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62113" y="3994030"/>
            <a:ext cx="69298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Τα RGB LEDs μπορεί να είναι </a:t>
            </a:r>
            <a:r>
              <a:rPr lang="el-GR" sz="2400" dirty="0" smtClean="0"/>
              <a:t>είτε ανοδικά </a:t>
            </a:r>
            <a:r>
              <a:rPr lang="el-GR" sz="2400" dirty="0"/>
              <a:t>είτε </a:t>
            </a:r>
            <a:r>
              <a:rPr lang="el-GR" sz="2400" dirty="0" smtClean="0"/>
              <a:t>καθοδικά.</a:t>
            </a:r>
            <a:endParaRPr lang="el-G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smtClean="0"/>
              <a:t>Σε </a:t>
            </a:r>
            <a:r>
              <a:rPr lang="el-GR" sz="2400" dirty="0"/>
              <a:t>ένα ανοδικό RGB το </a:t>
            </a:r>
            <a:r>
              <a:rPr lang="el-GR" sz="2400" dirty="0" smtClean="0"/>
              <a:t>μακρύτερο </a:t>
            </a:r>
            <a:r>
              <a:rPr lang="el-GR" sz="2400" dirty="0"/>
              <a:t>pin </a:t>
            </a:r>
            <a:r>
              <a:rPr lang="el-GR" sz="2400" dirty="0" smtClean="0"/>
              <a:t>συνδέεται </a:t>
            </a:r>
            <a:r>
              <a:rPr lang="el-GR" sz="2400" dirty="0"/>
              <a:t>στην </a:t>
            </a:r>
            <a:r>
              <a:rPr lang="el-GR" sz="2400" dirty="0" smtClean="0"/>
              <a:t>τάση</a:t>
            </a:r>
            <a:r>
              <a:rPr lang="en-US" sz="2400" dirty="0" smtClean="0"/>
              <a:t>(3</a:t>
            </a:r>
            <a:r>
              <a:rPr lang="el-GR" sz="2400" dirty="0" smtClean="0"/>
              <a:t>αντιστάσεις στα υπόλοιπα ποδαράκια</a:t>
            </a:r>
            <a:r>
              <a:rPr lang="en-US" sz="2400" dirty="0" smtClean="0"/>
              <a:t>)</a:t>
            </a:r>
            <a:r>
              <a:rPr lang="el-GR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400" dirty="0" smtClean="0"/>
              <a:t>Σε </a:t>
            </a:r>
            <a:r>
              <a:rPr lang="el-GR" sz="2400" dirty="0"/>
              <a:t>ένα καθοδικό RGB το </a:t>
            </a:r>
            <a:r>
              <a:rPr lang="el-GR" sz="2400" dirty="0" smtClean="0"/>
              <a:t>μακρύτερο pin </a:t>
            </a:r>
            <a:r>
              <a:rPr lang="el-GR" sz="2400" dirty="0"/>
              <a:t>συνδέεται στην </a:t>
            </a:r>
            <a:r>
              <a:rPr lang="el-GR" sz="2400" dirty="0" smtClean="0"/>
              <a:t>γείωση.</a:t>
            </a:r>
            <a:endParaRPr lang="el-GR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712679" y="2393830"/>
            <a:ext cx="2941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Βάζουμε </a:t>
            </a:r>
            <a:r>
              <a:rPr lang="el-GR" sz="2400" b="1" dirty="0"/>
              <a:t>μία μόνο</a:t>
            </a:r>
          </a:p>
          <a:p>
            <a:r>
              <a:rPr lang="el-GR" sz="2400" b="1" dirty="0"/>
              <a:t>αντίσταση </a:t>
            </a:r>
            <a:r>
              <a:rPr lang="el-GR" sz="2400" dirty="0"/>
              <a:t>στο κοινό</a:t>
            </a:r>
          </a:p>
          <a:p>
            <a:r>
              <a:rPr lang="el-GR" sz="2400" dirty="0"/>
              <a:t>ποδαράκι!</a:t>
            </a:r>
          </a:p>
        </p:txBody>
      </p:sp>
    </p:spTree>
    <p:extLst>
      <p:ext uri="{BB962C8B-B14F-4D97-AF65-F5344CB8AC3E}">
        <p14:creationId xmlns:p14="http://schemas.microsoft.com/office/powerpoint/2010/main" val="10918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805232"/>
          </a:xfrm>
        </p:spPr>
        <p:txBody>
          <a:bodyPr>
            <a:normAutofit lnSpcReduction="10000"/>
          </a:bodyPr>
          <a:lstStyle/>
          <a:p>
            <a:r>
              <a:rPr lang="el-GR" sz="2800" u="sng" dirty="0" smtClean="0"/>
              <a:t>Ανοδικό</a:t>
            </a:r>
          </a:p>
          <a:p>
            <a:r>
              <a:rPr lang="el-GR" sz="2800" dirty="0" smtClean="0"/>
              <a:t>Αφού το μακρύτερο ποδαράκι δέχεται την τάση τα υπόλοιπα 3 λειτουργούν ως γειώσεις.</a:t>
            </a:r>
          </a:p>
          <a:p>
            <a:r>
              <a:rPr lang="el-GR" sz="2800" dirty="0" smtClean="0"/>
              <a:t>0-&gt;5</a:t>
            </a:r>
            <a:r>
              <a:rPr lang="en-US" sz="2800" dirty="0" smtClean="0"/>
              <a:t>V</a:t>
            </a:r>
          </a:p>
          <a:p>
            <a:r>
              <a:rPr lang="en-US" sz="2800" dirty="0" smtClean="0"/>
              <a:t>255-&gt;0V</a:t>
            </a:r>
            <a:endParaRPr lang="el-GR" sz="2800" dirty="0" smtClean="0"/>
          </a:p>
          <a:p>
            <a:r>
              <a:rPr lang="el-GR" sz="2800" dirty="0" smtClean="0"/>
              <a:t>Αντίθετη λειτουργία απ’ ότι το καθοδικό.</a:t>
            </a:r>
          </a:p>
          <a:p>
            <a:r>
              <a:rPr lang="el-GR" sz="2800" u="sng" dirty="0" smtClean="0"/>
              <a:t>Καθοδικό</a:t>
            </a:r>
          </a:p>
          <a:p>
            <a:r>
              <a:rPr lang="el-GR" sz="2800" dirty="0"/>
              <a:t>0-</a:t>
            </a:r>
            <a:r>
              <a:rPr lang="el-GR" sz="2800" dirty="0" smtClean="0"/>
              <a:t>&gt;0</a:t>
            </a:r>
            <a:r>
              <a:rPr lang="en-US" sz="2800" dirty="0" smtClean="0"/>
              <a:t>V</a:t>
            </a:r>
          </a:p>
          <a:p>
            <a:r>
              <a:rPr lang="en-US" sz="2800" dirty="0" smtClean="0"/>
              <a:t>255-&gt;</a:t>
            </a:r>
            <a:r>
              <a:rPr lang="el-GR" sz="2800" dirty="0" smtClean="0"/>
              <a:t>5</a:t>
            </a:r>
            <a:r>
              <a:rPr lang="en-US" sz="2800" dirty="0" smtClean="0"/>
              <a:t>V</a:t>
            </a:r>
            <a:endParaRPr lang="el-GR" sz="2800" dirty="0" smtClean="0"/>
          </a:p>
          <a:p>
            <a:endParaRPr lang="el-GR" sz="2800" dirty="0" smtClean="0"/>
          </a:p>
        </p:txBody>
      </p:sp>
    </p:spTree>
    <p:extLst>
      <p:ext uri="{BB962C8B-B14F-4D97-AF65-F5344CB8AC3E}">
        <p14:creationId xmlns:p14="http://schemas.microsoft.com/office/powerpoint/2010/main" val="24465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3"/>
            <a:ext cx="10315467" cy="4615451"/>
          </a:xfrm>
        </p:spPr>
        <p:txBody>
          <a:bodyPr numCol="2">
            <a:normAutofit/>
          </a:bodyPr>
          <a:lstStyle/>
          <a:p>
            <a:r>
              <a:rPr lang="el-GR" sz="2800" u="sng" dirty="0"/>
              <a:t>Ανοδικό</a:t>
            </a:r>
          </a:p>
          <a:p>
            <a:pPr marL="0" indent="0">
              <a:buNone/>
            </a:pPr>
            <a:r>
              <a:rPr lang="en-US" sz="2800" dirty="0" smtClean="0"/>
              <a:t>255 </a:t>
            </a:r>
            <a:r>
              <a:rPr lang="el-GR" sz="2800" dirty="0" smtClean="0"/>
              <a:t>-&gt;</a:t>
            </a:r>
            <a:r>
              <a:rPr lang="en-US" sz="2800" dirty="0" smtClean="0"/>
              <a:t> 0V</a:t>
            </a:r>
            <a:endParaRPr lang="el-GR" sz="2800" dirty="0" smtClean="0"/>
          </a:p>
          <a:p>
            <a:pPr marL="0" indent="0">
              <a:buNone/>
            </a:pPr>
            <a:r>
              <a:rPr lang="en-US" sz="2800" dirty="0" smtClean="0"/>
              <a:t>204 </a:t>
            </a:r>
            <a:r>
              <a:rPr lang="el-GR" sz="2800" dirty="0"/>
              <a:t>-&gt; </a:t>
            </a:r>
            <a:r>
              <a:rPr lang="en-US" sz="2800" dirty="0" smtClean="0"/>
              <a:t>1V </a:t>
            </a:r>
            <a:endParaRPr lang="el-GR" sz="2800" dirty="0" smtClean="0"/>
          </a:p>
          <a:p>
            <a:pPr marL="0" indent="0">
              <a:buNone/>
            </a:pPr>
            <a:r>
              <a:rPr lang="en-US" sz="2800" dirty="0" smtClean="0"/>
              <a:t>153 </a:t>
            </a:r>
            <a:r>
              <a:rPr lang="el-GR" sz="2800" dirty="0"/>
              <a:t>-&gt; </a:t>
            </a:r>
            <a:r>
              <a:rPr lang="en-US" sz="2800" dirty="0" smtClean="0"/>
              <a:t>2V </a:t>
            </a:r>
            <a:endParaRPr lang="el-GR" sz="2800" dirty="0" smtClean="0"/>
          </a:p>
          <a:p>
            <a:pPr marL="0" indent="0">
              <a:buNone/>
            </a:pPr>
            <a:r>
              <a:rPr lang="en-US" sz="2800" dirty="0" smtClean="0"/>
              <a:t>102 </a:t>
            </a:r>
            <a:r>
              <a:rPr lang="el-GR" sz="2800" dirty="0"/>
              <a:t>-&gt;</a:t>
            </a:r>
            <a:r>
              <a:rPr lang="en-US" sz="2800" dirty="0" smtClean="0"/>
              <a:t> </a:t>
            </a:r>
            <a:r>
              <a:rPr lang="en-US" sz="2800" dirty="0"/>
              <a:t>3V </a:t>
            </a:r>
            <a:endParaRPr lang="el-GR" sz="2800" dirty="0" smtClean="0"/>
          </a:p>
          <a:p>
            <a:pPr marL="0" indent="0">
              <a:buNone/>
            </a:pPr>
            <a:r>
              <a:rPr lang="en-US" sz="2800" dirty="0" smtClean="0"/>
              <a:t>51 </a:t>
            </a:r>
            <a:r>
              <a:rPr lang="el-GR" sz="2800" dirty="0"/>
              <a:t>-&gt; </a:t>
            </a:r>
            <a:r>
              <a:rPr lang="en-US" sz="2800" dirty="0" smtClean="0"/>
              <a:t>4V </a:t>
            </a:r>
            <a:endParaRPr lang="el-GR" sz="2800" dirty="0" smtClean="0"/>
          </a:p>
          <a:p>
            <a:pPr marL="0" indent="0">
              <a:buNone/>
            </a:pPr>
            <a:r>
              <a:rPr lang="en-US" sz="2800" dirty="0" smtClean="0"/>
              <a:t>0</a:t>
            </a:r>
            <a:r>
              <a:rPr lang="el-GR" sz="2800" dirty="0" smtClean="0"/>
              <a:t> </a:t>
            </a:r>
            <a:r>
              <a:rPr lang="el-GR" sz="2800" dirty="0"/>
              <a:t>-&gt; </a:t>
            </a:r>
            <a:r>
              <a:rPr lang="en-US" sz="2800" dirty="0" smtClean="0"/>
              <a:t>5V</a:t>
            </a:r>
            <a:endParaRPr lang="el-GR" sz="2800" dirty="0" smtClean="0"/>
          </a:p>
          <a:p>
            <a:pPr marL="0" indent="0">
              <a:buNone/>
            </a:pPr>
            <a:endParaRPr lang="el-GR" sz="2800" dirty="0" smtClean="0"/>
          </a:p>
          <a:p>
            <a:r>
              <a:rPr lang="el-GR" sz="2800" u="sng" dirty="0"/>
              <a:t>Καθοδικό</a:t>
            </a:r>
          </a:p>
          <a:p>
            <a:pPr marL="0" indent="0">
              <a:buNone/>
            </a:pPr>
            <a:r>
              <a:rPr lang="en-US" sz="2800" dirty="0"/>
              <a:t>255 </a:t>
            </a:r>
            <a:r>
              <a:rPr lang="el-GR" sz="2800" dirty="0" smtClean="0"/>
              <a:t>-&gt;5</a:t>
            </a:r>
            <a:r>
              <a:rPr lang="en-US" sz="2800" dirty="0" smtClean="0"/>
              <a:t>V </a:t>
            </a:r>
            <a:endParaRPr lang="el-GR" sz="2800" dirty="0"/>
          </a:p>
          <a:p>
            <a:pPr marL="0" indent="0">
              <a:buNone/>
            </a:pPr>
            <a:r>
              <a:rPr lang="en-US" sz="2800" dirty="0"/>
              <a:t>204 </a:t>
            </a:r>
            <a:r>
              <a:rPr lang="el-GR" sz="2800" dirty="0"/>
              <a:t>-&gt; </a:t>
            </a:r>
            <a:r>
              <a:rPr lang="el-GR" sz="2800" dirty="0" smtClean="0"/>
              <a:t>4</a:t>
            </a:r>
            <a:r>
              <a:rPr lang="en-US" sz="2800" dirty="0" smtClean="0"/>
              <a:t>V </a:t>
            </a:r>
            <a:endParaRPr lang="el-GR" sz="2800" dirty="0"/>
          </a:p>
          <a:p>
            <a:pPr marL="0" indent="0">
              <a:buNone/>
            </a:pPr>
            <a:r>
              <a:rPr lang="en-US" sz="2800" dirty="0"/>
              <a:t>153 </a:t>
            </a:r>
            <a:r>
              <a:rPr lang="el-GR" sz="2800" dirty="0"/>
              <a:t>-&gt; </a:t>
            </a:r>
            <a:r>
              <a:rPr lang="el-GR" sz="2800" dirty="0" smtClean="0"/>
              <a:t>3</a:t>
            </a:r>
            <a:r>
              <a:rPr lang="en-US" sz="2800" dirty="0" smtClean="0"/>
              <a:t>V </a:t>
            </a:r>
            <a:endParaRPr lang="el-GR" sz="2800" dirty="0"/>
          </a:p>
          <a:p>
            <a:pPr marL="0" indent="0">
              <a:buNone/>
            </a:pPr>
            <a:r>
              <a:rPr lang="en-US" sz="2800" dirty="0"/>
              <a:t>102 </a:t>
            </a:r>
            <a:r>
              <a:rPr lang="el-GR" sz="2800" dirty="0"/>
              <a:t>-&gt;</a:t>
            </a:r>
            <a:r>
              <a:rPr lang="en-US" sz="2800" dirty="0"/>
              <a:t> </a:t>
            </a:r>
            <a:r>
              <a:rPr lang="el-GR" sz="2800" dirty="0" smtClean="0"/>
              <a:t>2</a:t>
            </a:r>
            <a:r>
              <a:rPr lang="en-US" sz="2800" dirty="0" smtClean="0"/>
              <a:t>V </a:t>
            </a:r>
            <a:endParaRPr lang="el-GR" sz="2800" dirty="0"/>
          </a:p>
          <a:p>
            <a:pPr marL="0" indent="0">
              <a:buNone/>
            </a:pPr>
            <a:r>
              <a:rPr lang="en-US" sz="2800" dirty="0"/>
              <a:t>51 </a:t>
            </a:r>
            <a:r>
              <a:rPr lang="el-GR" sz="2800" dirty="0"/>
              <a:t>-&gt; </a:t>
            </a:r>
            <a:r>
              <a:rPr lang="el-GR" sz="2800" dirty="0" smtClean="0"/>
              <a:t>1</a:t>
            </a:r>
            <a:r>
              <a:rPr lang="en-US" sz="2800" dirty="0" smtClean="0"/>
              <a:t>V </a:t>
            </a:r>
            <a:endParaRPr lang="el-GR" sz="2800" dirty="0"/>
          </a:p>
          <a:p>
            <a:pPr marL="0" indent="0">
              <a:buNone/>
            </a:pPr>
            <a:r>
              <a:rPr lang="en-US" sz="2800" dirty="0"/>
              <a:t>0</a:t>
            </a:r>
            <a:r>
              <a:rPr lang="el-GR" sz="2800" dirty="0"/>
              <a:t> -&gt; </a:t>
            </a:r>
            <a:r>
              <a:rPr lang="el-GR" sz="2800" dirty="0" smtClean="0"/>
              <a:t>0</a:t>
            </a:r>
            <a:r>
              <a:rPr lang="en-US" sz="2800" dirty="0" smtClean="0"/>
              <a:t>V</a:t>
            </a:r>
            <a:endParaRPr lang="el-GR" sz="28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713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RGB LED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766" y="1897357"/>
            <a:ext cx="4270076" cy="41663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2857136"/>
            <a:ext cx="38560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Με το συνδυασμό των 3 βασικών χρωμάτων μπορούμε να παράξουμε οποιοδήποτε χρώμα θέλουμε.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98791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91164"/>
          </a:xfrm>
        </p:spPr>
        <p:txBody>
          <a:bodyPr>
            <a:normAutofit lnSpcReduction="10000"/>
          </a:bodyPr>
          <a:lstStyle/>
          <a:p>
            <a:r>
              <a:rPr lang="el-GR" sz="2800" dirty="0"/>
              <a:t>Το RGB να ανάβει διαδοχικά κόκκινο, πράσινο και μπλε ανά ένα </a:t>
            </a:r>
            <a:r>
              <a:rPr lang="el-GR" sz="2800" dirty="0" smtClean="0"/>
              <a:t>δευτερόλεπτο</a:t>
            </a:r>
            <a:r>
              <a:rPr lang="en-US" sz="2800" dirty="0" smtClean="0"/>
              <a:t>. </a:t>
            </a:r>
            <a:endParaRPr lang="el-GR" sz="2800" dirty="0" smtClean="0"/>
          </a:p>
          <a:p>
            <a:r>
              <a:rPr lang="el-GR" sz="2800" dirty="0" smtClean="0"/>
              <a:t>Μετά να σβήνει για 1 δευτερόλεπτο και να ανάβει ένα άλλο </a:t>
            </a:r>
            <a:r>
              <a:rPr lang="el-GR" sz="2800" dirty="0"/>
              <a:t>χρώμα και να σβήνει για </a:t>
            </a:r>
            <a:r>
              <a:rPr lang="el-GR" sz="2800" dirty="0" smtClean="0"/>
              <a:t>άλλο 1 </a:t>
            </a:r>
            <a:r>
              <a:rPr lang="el-GR" sz="2800" dirty="0"/>
              <a:t>δευτερόλεπτο και να ανάβει ένα άλλο </a:t>
            </a:r>
            <a:r>
              <a:rPr lang="el-GR" sz="2800" dirty="0" smtClean="0"/>
              <a:t>χρώμα.</a:t>
            </a:r>
            <a:endParaRPr lang="en-US" sz="2800" dirty="0" smtClean="0"/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RGB </a:t>
            </a:r>
            <a:r>
              <a:rPr lang="el-GR" sz="2800" dirty="0"/>
              <a:t>LED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Αντίσταση </a:t>
            </a:r>
            <a:r>
              <a:rPr lang="el-GR" sz="2800" dirty="0"/>
              <a:t>220 Ohm</a:t>
            </a:r>
          </a:p>
        </p:txBody>
      </p:sp>
    </p:spTree>
    <p:extLst>
      <p:ext uri="{BB962C8B-B14F-4D97-AF65-F5344CB8AC3E}">
        <p14:creationId xmlns:p14="http://schemas.microsoft.com/office/powerpoint/2010/main" val="38158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7th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72142"/>
            <a:ext cx="973186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7th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876184" cy="4503308"/>
          </a:xfrm>
        </p:spPr>
        <p:txBody>
          <a:bodyPr numCol="2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#define red 9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green 10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blue 11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RED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GREEN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BLUE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CLOSED LED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802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7504981" y="2009953"/>
            <a:ext cx="4313207" cy="3407435"/>
          </a:xfrm>
        </p:spPr>
        <p:txBody>
          <a:bodyPr>
            <a:normAutofit/>
          </a:bodyPr>
          <a:lstStyle/>
          <a:p>
            <a:r>
              <a:rPr lang="el-GR" sz="2400" u="sng" dirty="0"/>
              <a:t> 6 Αναλογικές ΈΞΟΔΟΙ(pins 3, 5,</a:t>
            </a:r>
          </a:p>
          <a:p>
            <a:r>
              <a:rPr lang="el-GR" sz="2400" u="sng" dirty="0"/>
              <a:t>6, 9, 10, και 11)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Είναι </a:t>
            </a:r>
            <a:r>
              <a:rPr lang="el-GR" sz="2400" dirty="0"/>
              <a:t>6 από τα ψηφιακά </a:t>
            </a:r>
            <a:r>
              <a:rPr lang="el-GR" sz="2400" dirty="0" smtClean="0"/>
              <a:t>pins</a:t>
            </a:r>
            <a:r>
              <a:rPr lang="en-US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Μπορούν </a:t>
            </a:r>
            <a:r>
              <a:rPr lang="el-GR" sz="2400" dirty="0"/>
              <a:t>να δώσουν μια </a:t>
            </a:r>
            <a:r>
              <a:rPr lang="el-GR" sz="2400" b="1" dirty="0" smtClean="0"/>
              <a:t>αναλογική</a:t>
            </a:r>
            <a:r>
              <a:rPr lang="en-US" sz="2400" b="1" dirty="0" smtClean="0"/>
              <a:t> </a:t>
            </a:r>
            <a:r>
              <a:rPr lang="el-GR" sz="2400" b="1" dirty="0" smtClean="0"/>
              <a:t>έξοδο</a:t>
            </a:r>
            <a:r>
              <a:rPr lang="el-GR" sz="2400" dirty="0" smtClean="0"/>
              <a:t> </a:t>
            </a:r>
            <a:r>
              <a:rPr lang="el-GR" sz="2400" dirty="0"/>
              <a:t>με τιμή από </a:t>
            </a:r>
            <a:r>
              <a:rPr lang="en-US" sz="2400" b="1" dirty="0" smtClean="0"/>
              <a:t>0</a:t>
            </a:r>
            <a:r>
              <a:rPr lang="el-GR" sz="2400" b="1" dirty="0" smtClean="0"/>
              <a:t> έως 255</a:t>
            </a:r>
            <a:r>
              <a:rPr lang="en-US" sz="2400" dirty="0" smtClean="0"/>
              <a:t>.</a:t>
            </a:r>
            <a:endParaRPr lang="el-GR" sz="24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56" y="334091"/>
            <a:ext cx="6562467" cy="5756157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223" y="1015119"/>
            <a:ext cx="4328535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7th </a:t>
            </a:r>
            <a:r>
              <a:rPr lang="en-US" dirty="0" smtClean="0"/>
              <a:t>Project</a:t>
            </a:r>
            <a:r>
              <a:rPr lang="el-GR" dirty="0" smtClean="0"/>
              <a:t>(Συνέχεια)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94681"/>
          </a:xfrm>
        </p:spPr>
        <p:txBody>
          <a:bodyPr numCol="2">
            <a:normAutofit/>
          </a:bodyPr>
          <a:lstStyle/>
          <a:p>
            <a:pPr marL="0" lvl="0" indent="0">
              <a:buClr>
                <a:srgbClr val="1CADE4"/>
              </a:buClr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ORANGE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CLOSED LED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endParaRPr lang="en-US" sz="18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PINK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1255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analogWrite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analogWrite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255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8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CLOSED LED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sz="18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lvl="0" indent="0">
              <a:buClr>
                <a:srgbClr val="1CADE4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35026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962448" cy="1450757"/>
          </a:xfrm>
        </p:spPr>
        <p:txBody>
          <a:bodyPr/>
          <a:lstStyle/>
          <a:p>
            <a:r>
              <a:rPr lang="en-US" dirty="0"/>
              <a:t>Serial </a:t>
            </a:r>
            <a:r>
              <a:rPr lang="en-US" dirty="0" smtClean="0"/>
              <a:t>Communication</a:t>
            </a:r>
            <a:r>
              <a:rPr lang="el-GR" dirty="0" smtClean="0"/>
              <a:t>(Σειριακή </a:t>
            </a:r>
            <a:r>
              <a:rPr lang="el-GR" dirty="0"/>
              <a:t>επικοινωνία)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946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b="1" dirty="0" smtClean="0"/>
              <a:t>Ανταλλαγή </a:t>
            </a:r>
            <a:r>
              <a:rPr lang="el-GR" sz="2800" b="1" dirty="0"/>
              <a:t>πληροφοριών</a:t>
            </a:r>
            <a:r>
              <a:rPr lang="el-GR" sz="2800" dirty="0"/>
              <a:t> ανάμεσα στον υπολογιστή και το </a:t>
            </a:r>
            <a:r>
              <a:rPr lang="el-GR" sz="2800" dirty="0" smtClean="0"/>
              <a:t>Arduino.</a:t>
            </a:r>
            <a:endParaRPr lang="el-GR" sz="2800" dirty="0"/>
          </a:p>
          <a:p>
            <a:pPr marL="0" indent="0">
              <a:buNone/>
            </a:pPr>
            <a:r>
              <a:rPr lang="el-GR" sz="2800" u="sng" dirty="0"/>
              <a:t>Σ</a:t>
            </a:r>
            <a:r>
              <a:rPr lang="el-GR" sz="2800" u="sng" dirty="0" smtClean="0"/>
              <a:t>ειριακή επικοινωνία είναι μια </a:t>
            </a:r>
            <a:r>
              <a:rPr lang="el-GR" sz="2800" u="sng" dirty="0"/>
              <a:t>διαδικασία διαδοχικής λήψης και αποστολής δεδομένων με </a:t>
            </a:r>
            <a:r>
              <a:rPr lang="el-GR" sz="2800" u="sng" dirty="0" smtClean="0"/>
              <a:t>την μορφή </a:t>
            </a:r>
            <a:r>
              <a:rPr lang="el-GR" sz="2800" u="sng" dirty="0"/>
              <a:t>χαρακτήρων (byte</a:t>
            </a:r>
            <a:r>
              <a:rPr lang="el-GR" sz="2800" u="sng" dirty="0" smtClean="0"/>
              <a:t>).</a:t>
            </a:r>
          </a:p>
          <a:p>
            <a:pPr marL="0" indent="0">
              <a:buNone/>
            </a:pPr>
            <a:r>
              <a:rPr lang="el-GR" sz="2800" dirty="0" smtClean="0"/>
              <a:t>Οι </a:t>
            </a:r>
            <a:r>
              <a:rPr lang="el-GR" sz="2800" dirty="0"/>
              <a:t>χαρακτήρες διαβάζονται ένας την </a:t>
            </a:r>
            <a:r>
              <a:rPr lang="el-GR" sz="2800" dirty="0" smtClean="0"/>
              <a:t>φορά: πχ</a:t>
            </a:r>
            <a:r>
              <a:rPr lang="el-GR" sz="2800" dirty="0"/>
              <a:t>: “10</a:t>
            </a:r>
            <a:r>
              <a:rPr lang="el-GR" sz="2800" dirty="0" smtClean="0"/>
              <a:t>” -&gt; “</a:t>
            </a:r>
            <a:r>
              <a:rPr lang="el-GR" sz="2800" dirty="0"/>
              <a:t>1</a:t>
            </a:r>
            <a:r>
              <a:rPr lang="el-GR" sz="2800" dirty="0" smtClean="0"/>
              <a:t>”, ”</a:t>
            </a:r>
            <a:r>
              <a:rPr lang="el-GR" sz="2800" dirty="0"/>
              <a:t>0</a:t>
            </a:r>
            <a:r>
              <a:rPr lang="el-GR" sz="2800" dirty="0" smtClean="0"/>
              <a:t>”.</a:t>
            </a:r>
            <a:endParaRPr lang="en-US" sz="2800" dirty="0" smtClean="0"/>
          </a:p>
          <a:p>
            <a:pPr marL="0" indent="0">
              <a:buNone/>
            </a:pPr>
            <a:r>
              <a:rPr lang="el-GR" sz="2800" dirty="0" smtClean="0"/>
              <a:t>Γίνεται:</a:t>
            </a:r>
          </a:p>
          <a:p>
            <a:r>
              <a:rPr lang="el-GR" sz="2800" dirty="0" smtClean="0"/>
              <a:t>▸</a:t>
            </a:r>
            <a:r>
              <a:rPr lang="el-GR" sz="2800" dirty="0"/>
              <a:t>Μέσα από το καλώδιο USB με τον </a:t>
            </a:r>
            <a:r>
              <a:rPr lang="el-GR" sz="2800" dirty="0" smtClean="0"/>
              <a:t>υπολογιστή.</a:t>
            </a:r>
            <a:endParaRPr lang="el-GR" sz="2800" dirty="0"/>
          </a:p>
          <a:p>
            <a:r>
              <a:rPr lang="el-GR" sz="2800" dirty="0"/>
              <a:t>▸Με τα ψηφιακά pins </a:t>
            </a:r>
            <a:r>
              <a:rPr lang="el-GR" sz="2800" dirty="0" smtClean="0"/>
              <a:t>0 </a:t>
            </a:r>
            <a:r>
              <a:rPr lang="el-GR" sz="2800" dirty="0"/>
              <a:t>και 1 με άλλες </a:t>
            </a:r>
            <a:r>
              <a:rPr lang="el-GR" sz="2800" dirty="0" smtClean="0"/>
              <a:t>συσκευές.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66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178" y="303734"/>
            <a:ext cx="9461368" cy="4808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2700" y="5112072"/>
            <a:ext cx="10690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Η μεταφορά δεδομένων γίνεται σε πακετάκια των 8</a:t>
            </a:r>
            <a:r>
              <a:rPr lang="en-US" sz="3200" dirty="0"/>
              <a:t>bit=1byte.</a:t>
            </a:r>
            <a:endParaRPr lang="el-GR" sz="32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27157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64041" cy="1450757"/>
          </a:xfrm>
        </p:spPr>
        <p:txBody>
          <a:bodyPr/>
          <a:lstStyle/>
          <a:p>
            <a:r>
              <a:rPr lang="fr-FR" dirty="0"/>
              <a:t>Serial Communication στο Περιβάλλον IDE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826" y="2123715"/>
            <a:ext cx="2209800" cy="381000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33" y="2734545"/>
            <a:ext cx="5379241" cy="2967515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/>
          <a:srcRect b="32490"/>
          <a:stretch/>
        </p:blipFill>
        <p:spPr>
          <a:xfrm>
            <a:off x="6010554" y="2123715"/>
            <a:ext cx="5919779" cy="36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2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Προσοχή τα ψηφιακά </a:t>
            </a:r>
            <a:r>
              <a:rPr lang="en-US" sz="2800" dirty="0" smtClean="0"/>
              <a:t>pins</a:t>
            </a:r>
            <a:r>
              <a:rPr lang="el-GR" sz="2800" dirty="0"/>
              <a:t> </a:t>
            </a:r>
            <a:r>
              <a:rPr lang="el-GR" sz="2800" dirty="0" smtClean="0"/>
              <a:t>0 και 1 του </a:t>
            </a:r>
            <a:r>
              <a:rPr lang="en-US" sz="2800" dirty="0" smtClean="0"/>
              <a:t>Arduino </a:t>
            </a:r>
            <a:r>
              <a:rPr lang="el-GR" sz="2800" dirty="0" smtClean="0"/>
              <a:t>τα χρησιμοποιούμε μόνο για σειριακή επικοινωνία.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RX</a:t>
            </a:r>
            <a:r>
              <a:rPr lang="el-GR" sz="2800" dirty="0" smtClean="0"/>
              <a:t>(</a:t>
            </a:r>
            <a:r>
              <a:rPr lang="en-US" sz="2800" dirty="0" smtClean="0"/>
              <a:t>pin 0</a:t>
            </a:r>
            <a:r>
              <a:rPr lang="el-GR" sz="2800" dirty="0" smtClean="0"/>
              <a:t>)</a:t>
            </a:r>
            <a:r>
              <a:rPr lang="en-US" sz="2800" dirty="0" smtClean="0"/>
              <a:t>:</a:t>
            </a:r>
            <a:r>
              <a:rPr lang="el-GR" sz="2800" dirty="0" smtClean="0"/>
              <a:t>Για λήψη δεδομένων.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TX(pin 1):</a:t>
            </a:r>
            <a:r>
              <a:rPr lang="el-GR" sz="2800" dirty="0" smtClean="0"/>
              <a:t>Για αποστολή δεδομένων.</a:t>
            </a:r>
          </a:p>
          <a:p>
            <a:pPr>
              <a:buFont typeface="Wingdings" panose="05000000000000000000" pitchFamily="2" charset="2"/>
              <a:buChar char="Ø"/>
            </a:pPr>
            <a:endParaRPr lang="el-GR" sz="2800" dirty="0"/>
          </a:p>
          <a:p>
            <a:pPr marL="0" indent="0">
              <a:buNone/>
            </a:pPr>
            <a:r>
              <a:rPr lang="el-GR" sz="2800" dirty="0" smtClean="0"/>
              <a:t>Το </a:t>
            </a:r>
            <a:r>
              <a:rPr lang="en-US" sz="2800" dirty="0" smtClean="0"/>
              <a:t>RX</a:t>
            </a:r>
            <a:r>
              <a:rPr lang="el-GR" sz="2800" dirty="0" smtClean="0"/>
              <a:t> της μίας συσκευής πρέπει να συνδέεται με το</a:t>
            </a:r>
            <a:r>
              <a:rPr lang="en-US" sz="2800" dirty="0" smtClean="0"/>
              <a:t> TX</a:t>
            </a:r>
            <a:r>
              <a:rPr lang="el-GR" sz="2800" dirty="0" smtClean="0"/>
              <a:t> της άλλης.</a:t>
            </a:r>
            <a:endParaRPr lang="el-GR" sz="2800" dirty="0"/>
          </a:p>
          <a:p>
            <a:pPr>
              <a:buFont typeface="Wingdings" panose="05000000000000000000" pitchFamily="2" charset="2"/>
              <a:buChar char="Ø"/>
            </a:pPr>
            <a:endParaRPr lang="el-GR" sz="2800" dirty="0" smtClean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0801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75" t="16157" r="10691" b="13876"/>
          <a:stretch/>
        </p:blipFill>
        <p:spPr>
          <a:xfrm>
            <a:off x="577970" y="2380890"/>
            <a:ext cx="4792556" cy="315478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98" y="2380890"/>
            <a:ext cx="5497902" cy="31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3" y="690114"/>
            <a:ext cx="9389419" cy="1544127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509" y="338576"/>
            <a:ext cx="3310415" cy="59502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871" y="2415395"/>
            <a:ext cx="6607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Κάθε χαρακτήρας είναι κωδικοποιημένος σύμφωνα με το πρότυπο </a:t>
            </a:r>
            <a:r>
              <a:rPr lang="en-US" sz="2800" dirty="0" smtClean="0"/>
              <a:t>ASCII</a:t>
            </a:r>
          </a:p>
          <a:p>
            <a:r>
              <a:rPr lang="en-US" sz="2800" dirty="0" smtClean="0"/>
              <a:t>(</a:t>
            </a:r>
            <a:r>
              <a:rPr lang="en-US" sz="2800" dirty="0"/>
              <a:t>American Standard Code for Information Interchange</a:t>
            </a:r>
            <a:r>
              <a:rPr lang="en-US" sz="2800" dirty="0" smtClean="0"/>
              <a:t>).</a:t>
            </a:r>
          </a:p>
          <a:p>
            <a:endParaRPr lang="en-US" sz="2800" dirty="0"/>
          </a:p>
          <a:p>
            <a:r>
              <a:rPr lang="el-GR" sz="2800" dirty="0" smtClean="0"/>
              <a:t>Στον διπλανό πίνακα βλέπουμε τα γράμματα της αγγλικής αλφαβήτου σε κωδικοποίηση </a:t>
            </a:r>
            <a:r>
              <a:rPr lang="en-US" sz="2800" dirty="0" smtClean="0"/>
              <a:t>ASCII.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6283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166" y="2346384"/>
            <a:ext cx="21911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8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  <a:ea typeface="+mj-ea"/>
                <a:cs typeface="+mj-cs"/>
              </a:rPr>
              <a:t>Πίνακας </a:t>
            </a:r>
            <a:r>
              <a:rPr lang="en-US" sz="4800" spc="-5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  <a:ea typeface="+mj-ea"/>
                <a:cs typeface="+mj-cs"/>
              </a:rPr>
              <a:t>ASCII</a:t>
            </a:r>
            <a:endParaRPr lang="el-GR" dirty="0"/>
          </a:p>
        </p:txBody>
      </p:sp>
      <p:pic>
        <p:nvPicPr>
          <p:cNvPr id="3" name="Θέση περιεχομένου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34" y="87521"/>
            <a:ext cx="7856760" cy="60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Θέση περιεχομένου 3"/>
          <p:cNvPicPr>
            <a:picLocks noChangeAspect="1"/>
          </p:cNvPicPr>
          <p:nvPr/>
        </p:nvPicPr>
        <p:blipFill rotWithShape="1">
          <a:blip r:embed="rId2"/>
          <a:srcRect t="309" b="17069"/>
          <a:stretch/>
        </p:blipFill>
        <p:spPr>
          <a:xfrm>
            <a:off x="1265211" y="1023423"/>
            <a:ext cx="3841625" cy="5305280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3"/>
          <a:srcRect t="2816"/>
          <a:stretch/>
        </p:blipFill>
        <p:spPr>
          <a:xfrm>
            <a:off x="6173727" y="996496"/>
            <a:ext cx="3680007" cy="5332207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476" y="707651"/>
            <a:ext cx="4238626" cy="315772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418" y="680724"/>
            <a:ext cx="4238626" cy="31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877" y="1846263"/>
            <a:ext cx="8835336" cy="41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0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199897" y="2035832"/>
            <a:ext cx="4130328" cy="4135185"/>
          </a:xfrm>
        </p:spPr>
        <p:txBody>
          <a:bodyPr>
            <a:normAutofit/>
          </a:bodyPr>
          <a:lstStyle/>
          <a:p>
            <a:r>
              <a:rPr lang="el-GR" sz="2400" u="sng" dirty="0"/>
              <a:t>6 Αναλογικές ΕΊΣΟΔΟΙ(από ΑΟ</a:t>
            </a:r>
          </a:p>
          <a:p>
            <a:r>
              <a:rPr lang="el-GR" sz="2400" u="sng" dirty="0"/>
              <a:t>μέχρι </a:t>
            </a:r>
            <a:r>
              <a:rPr lang="el-GR" sz="2400" u="sng" dirty="0" smtClean="0"/>
              <a:t>Α5)</a:t>
            </a:r>
            <a:endParaRPr lang="en-US" sz="2400" u="sng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Ξεχωριστές </a:t>
            </a:r>
            <a:r>
              <a:rPr lang="el-GR" sz="2400" dirty="0"/>
              <a:t>αναλογικές </a:t>
            </a:r>
            <a:r>
              <a:rPr lang="el-GR" sz="2400" dirty="0" smtClean="0"/>
              <a:t>είσοδοι</a:t>
            </a:r>
            <a:r>
              <a:rPr lang="en-US" sz="24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400" dirty="0" smtClean="0"/>
              <a:t>Μπορούν </a:t>
            </a:r>
            <a:r>
              <a:rPr lang="el-GR" sz="2400" dirty="0"/>
              <a:t>να πάρουν μια </a:t>
            </a:r>
            <a:r>
              <a:rPr lang="el-GR" sz="2400" b="1" dirty="0" smtClean="0"/>
              <a:t>αναλογική</a:t>
            </a:r>
            <a:r>
              <a:rPr lang="en-US" sz="2400" b="1" dirty="0" smtClean="0"/>
              <a:t> </a:t>
            </a:r>
            <a:r>
              <a:rPr lang="el-GR" sz="2400" b="1" dirty="0" smtClean="0"/>
              <a:t>είσοδο </a:t>
            </a:r>
            <a:r>
              <a:rPr lang="el-GR" sz="2400" dirty="0"/>
              <a:t>με τιμή από </a:t>
            </a:r>
            <a:r>
              <a:rPr lang="el-GR" sz="2400" b="1" dirty="0"/>
              <a:t>0 έως </a:t>
            </a:r>
            <a:r>
              <a:rPr lang="el-GR" sz="2400" b="1" dirty="0" smtClean="0"/>
              <a:t>1023</a:t>
            </a:r>
            <a:r>
              <a:rPr lang="en-US" sz="2400" dirty="0" smtClean="0"/>
              <a:t>.</a:t>
            </a:r>
            <a:endParaRPr lang="el-GR" sz="24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25" y="255019"/>
            <a:ext cx="6583574" cy="561407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97" y="1015119"/>
            <a:ext cx="4328535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24287"/>
            <a:ext cx="10058400" cy="1450757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906438"/>
            <a:ext cx="10755414" cy="432183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Serial.begin(9600);</a:t>
            </a:r>
          </a:p>
          <a:p>
            <a:r>
              <a:rPr lang="el-GR" sz="2800" dirty="0" smtClean="0"/>
              <a:t>Μπαίνει </a:t>
            </a:r>
            <a:r>
              <a:rPr lang="el-GR" sz="2800" dirty="0"/>
              <a:t>στην </a:t>
            </a:r>
            <a:r>
              <a:rPr lang="el-GR" sz="2800" dirty="0" err="1" smtClean="0"/>
              <a:t>setup</a:t>
            </a:r>
            <a:r>
              <a:rPr lang="el-GR" sz="2800" dirty="0" smtClean="0"/>
              <a:t>.</a:t>
            </a:r>
            <a:r>
              <a:rPr lang="en-US" sz="2800" dirty="0"/>
              <a:t> </a:t>
            </a:r>
            <a:r>
              <a:rPr lang="el-GR" sz="2800" dirty="0" smtClean="0"/>
              <a:t>Ξεκινάει </a:t>
            </a:r>
            <a:r>
              <a:rPr lang="el-GR" sz="2800" dirty="0"/>
              <a:t>την σειριακή </a:t>
            </a:r>
            <a:r>
              <a:rPr lang="el-GR" sz="2800" dirty="0" smtClean="0"/>
              <a:t>επικοινωνία.</a:t>
            </a:r>
            <a:endParaRPr lang="el-GR" sz="2800" dirty="0"/>
          </a:p>
          <a:p>
            <a:r>
              <a:rPr lang="el-GR" sz="2800" dirty="0" smtClean="0"/>
              <a:t>Ρυθμίζει </a:t>
            </a:r>
            <a:r>
              <a:rPr lang="el-GR" sz="2800" dirty="0"/>
              <a:t>την ταχύτητα της επικοινωνίας </a:t>
            </a:r>
            <a:r>
              <a:rPr lang="el-GR" sz="2800" dirty="0" smtClean="0"/>
              <a:t>(πχ.9600).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int x = Serial.available( );</a:t>
            </a:r>
          </a:p>
          <a:p>
            <a:r>
              <a:rPr lang="el-GR" sz="2800" dirty="0" smtClean="0"/>
              <a:t>Βλέπει </a:t>
            </a:r>
            <a:r>
              <a:rPr lang="el-GR" sz="2800" dirty="0"/>
              <a:t>το πόσα bytes περιμένουν να </a:t>
            </a:r>
            <a:r>
              <a:rPr lang="el-GR" sz="2800" dirty="0" smtClean="0"/>
              <a:t>διαβαστούν.</a:t>
            </a:r>
            <a:endParaRPr lang="el-GR" sz="2800" dirty="0"/>
          </a:p>
          <a:p>
            <a:r>
              <a:rPr lang="el-GR" sz="2800" dirty="0"/>
              <a:t>πχ: “10” </a:t>
            </a:r>
            <a:r>
              <a:rPr lang="el-GR" sz="2800" dirty="0" smtClean="0"/>
              <a:t>-&gt; </a:t>
            </a:r>
            <a:r>
              <a:rPr lang="el-GR" sz="2800" dirty="0"/>
              <a:t>2 </a:t>
            </a:r>
            <a:r>
              <a:rPr lang="el-GR" sz="2800" dirty="0" smtClean="0"/>
              <a:t> ή “180</a:t>
            </a:r>
            <a:r>
              <a:rPr lang="el-GR" sz="2800" dirty="0"/>
              <a:t>” </a:t>
            </a:r>
            <a:r>
              <a:rPr lang="el-GR" sz="2800" dirty="0" smtClean="0"/>
              <a:t>-&gt; 3.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char x = Serial.read( );</a:t>
            </a:r>
          </a:p>
          <a:p>
            <a:r>
              <a:rPr lang="el-GR" sz="2800" dirty="0" smtClean="0"/>
              <a:t>Διαβάζει </a:t>
            </a:r>
            <a:r>
              <a:rPr lang="el-GR" sz="2800" dirty="0"/>
              <a:t>τον πρώτο χαρακτήρα στην </a:t>
            </a:r>
            <a:r>
              <a:rPr lang="el-GR" sz="2800" dirty="0" smtClean="0"/>
              <a:t>σειρά.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3993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Serial.print(“Κείμενο”);  </a:t>
            </a:r>
            <a:r>
              <a:rPr lang="el-GR" sz="2800" dirty="0"/>
              <a:t>ή</a:t>
            </a:r>
            <a:r>
              <a:rPr lang="el-GR" sz="2800" dirty="0" smtClean="0"/>
              <a:t> </a:t>
            </a:r>
            <a:r>
              <a:rPr lang="el-GR" sz="2800" b="1" dirty="0"/>
              <a:t>Serial.print(μεταβλητή);</a:t>
            </a:r>
          </a:p>
          <a:p>
            <a:r>
              <a:rPr lang="el-GR" sz="2800" dirty="0" smtClean="0"/>
              <a:t>Στέλνει </a:t>
            </a:r>
            <a:r>
              <a:rPr lang="el-GR" sz="2800" dirty="0"/>
              <a:t>το κείμενο/μεταβλητή που εισάγαμε στην συσκευή</a:t>
            </a:r>
          </a:p>
          <a:p>
            <a:r>
              <a:rPr lang="el-GR" sz="2800" dirty="0"/>
              <a:t>με την οποία επικοινωνεί σειριακά χωρίς να αλλάζει </a:t>
            </a:r>
            <a:r>
              <a:rPr lang="el-GR" sz="2800" dirty="0" smtClean="0"/>
              <a:t>γραμμή.</a:t>
            </a:r>
            <a:endParaRPr lang="el-GR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l-GR" sz="2800" b="1" dirty="0"/>
              <a:t>Serial.println(“Κείμενο”); </a:t>
            </a:r>
            <a:r>
              <a:rPr lang="el-GR" sz="2800" dirty="0" smtClean="0"/>
              <a:t> ή </a:t>
            </a:r>
            <a:r>
              <a:rPr lang="el-GR" sz="2800" b="1" dirty="0"/>
              <a:t>Serial.println(μεταβλητή);</a:t>
            </a:r>
          </a:p>
          <a:p>
            <a:r>
              <a:rPr lang="el-GR" sz="2800" dirty="0" smtClean="0"/>
              <a:t>Στέλνει </a:t>
            </a:r>
            <a:r>
              <a:rPr lang="el-GR" sz="2800" dirty="0"/>
              <a:t>το κείμενο/μεταβλητή που εισάγαμε στην συσκευή</a:t>
            </a:r>
          </a:p>
          <a:p>
            <a:r>
              <a:rPr lang="el-GR" sz="2800" dirty="0"/>
              <a:t>με την οποία επικοινωνεί σειριακά και αλλάζει </a:t>
            </a:r>
            <a:r>
              <a:rPr lang="el-GR" sz="2800" dirty="0" smtClean="0"/>
              <a:t>γραμμή.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44728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Το Serial Monitor να τυπώνει ανά 1 δευτερόλεπτο την τιμή του ποτενσιόμετρου σε ένα μήνυμα της μορφής: «Η αναλογική τιμή είναι: xxxx </a:t>
            </a:r>
            <a:r>
              <a:rPr lang="el-GR" sz="2800" dirty="0" smtClean="0"/>
              <a:t>»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Potentiometer</a:t>
            </a:r>
          </a:p>
          <a:p>
            <a:endParaRPr lang="en-US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60751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8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011" y="1846263"/>
            <a:ext cx="944630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23026" y="286603"/>
            <a:ext cx="10232654" cy="1450757"/>
          </a:xfrm>
        </p:spPr>
        <p:txBody>
          <a:bodyPr/>
          <a:lstStyle/>
          <a:p>
            <a:r>
              <a:rPr lang="el-GR" dirty="0" smtClean="0"/>
              <a:t>8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0546" y="1811758"/>
            <a:ext cx="2675134" cy="4264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3026" y="1811758"/>
            <a:ext cx="75575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begin serial communication.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 analog value is: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print a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message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print the potentiometer value.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501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Ανάγνωση </a:t>
            </a:r>
            <a:r>
              <a:rPr lang="el-GR" dirty="0" smtClean="0"/>
              <a:t>χαρακτήρων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Δεν μπορούμε να </a:t>
            </a:r>
            <a:r>
              <a:rPr lang="el-GR" sz="2800" dirty="0" smtClean="0"/>
              <a:t>διαβάσουμε δεδομένα </a:t>
            </a:r>
            <a:r>
              <a:rPr lang="el-GR" sz="2800" dirty="0"/>
              <a:t>αν δεν </a:t>
            </a:r>
            <a:r>
              <a:rPr lang="el-GR" sz="2800" dirty="0" smtClean="0"/>
              <a:t>υπάρχει διαθέσιμη είσοδος.</a:t>
            </a:r>
            <a:endParaRPr lang="el-GR" sz="2800" dirty="0"/>
          </a:p>
          <a:p>
            <a:r>
              <a:rPr lang="el-GR" sz="2800" dirty="0" smtClean="0"/>
              <a:t>Άρα </a:t>
            </a:r>
            <a:r>
              <a:rPr lang="el-GR" sz="2800" dirty="0"/>
              <a:t>διαβάζουμε μόνο </a:t>
            </a:r>
            <a:r>
              <a:rPr lang="el-GR" sz="2800" dirty="0" smtClean="0"/>
              <a:t>όταν υπάρχουν </a:t>
            </a:r>
            <a:r>
              <a:rPr lang="el-GR" sz="2800" dirty="0"/>
              <a:t>δεδομένα </a:t>
            </a:r>
            <a:r>
              <a:rPr lang="el-GR" sz="2800" dirty="0" smtClean="0"/>
              <a:t>που περιμένουν </a:t>
            </a:r>
            <a:r>
              <a:rPr lang="el-GR" sz="2800" dirty="0"/>
              <a:t>στην </a:t>
            </a:r>
            <a:r>
              <a:rPr lang="el-GR" sz="2800" dirty="0" smtClean="0"/>
              <a:t>ουρά.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Όταν στέλνουμε δεδομένα από τον υπολογιστή εμφανίζεται ένας επιπλέον </a:t>
            </a:r>
            <a:r>
              <a:rPr lang="el-GR" sz="2800" dirty="0" smtClean="0"/>
              <a:t>χαρακτήρας.</a:t>
            </a:r>
          </a:p>
          <a:p>
            <a:r>
              <a:rPr lang="el-GR" sz="2800" dirty="0"/>
              <a:t>Πρέπει να απορρίψουμε τον επιπλέον χαρακτήρα κατά την διαδικασία της </a:t>
            </a:r>
            <a:r>
              <a:rPr lang="el-GR" sz="2800" dirty="0" smtClean="0"/>
              <a:t>ανάγνωσης.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32432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08958" y="81190"/>
            <a:ext cx="10646722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9</a:t>
            </a:r>
            <a:r>
              <a:rPr lang="en-US" dirty="0" smtClean="0"/>
              <a:t>th Project</a:t>
            </a:r>
            <a:br>
              <a:rPr lang="en-US" dirty="0" smtClean="0"/>
            </a:br>
            <a:r>
              <a:rPr lang="el-GR" dirty="0" smtClean="0"/>
              <a:t>Ανάγνωση </a:t>
            </a:r>
            <a:r>
              <a:rPr lang="el-GR" dirty="0"/>
              <a:t>χαρακτήρων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8590" y="1837635"/>
            <a:ext cx="4435002" cy="33813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8958" y="1409556"/>
            <a:ext cx="70496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characters from serial monitor.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available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//x is the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number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of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characters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 want to read.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"Characters in buffer: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if x is not 0.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a char.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 character is: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'\n'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"Change line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."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Do nothing.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//Commands.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806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6028139" cy="3752809"/>
          </a:xfrm>
        </p:spPr>
        <p:txBody>
          <a:bodyPr>
            <a:normAutofit lnSpcReduction="10000"/>
          </a:bodyPr>
          <a:lstStyle/>
          <a:p>
            <a:r>
              <a:rPr lang="el-GR" sz="2800" dirty="0"/>
              <a:t>Το RGB να ανάβει κόκκινο, πράσινο ή μπλε </a:t>
            </a:r>
            <a:r>
              <a:rPr lang="el-GR" sz="2800" dirty="0" smtClean="0"/>
              <a:t>όταν</a:t>
            </a:r>
            <a:r>
              <a:rPr lang="en-US" sz="2800" dirty="0" smtClean="0"/>
              <a:t> </a:t>
            </a:r>
            <a:r>
              <a:rPr lang="el-GR" sz="2800" dirty="0" smtClean="0"/>
              <a:t>γράφουμε </a:t>
            </a:r>
            <a:r>
              <a:rPr lang="el-GR" sz="2800" dirty="0"/>
              <a:t>στην σειριακή ‘r’, ’g’,’ b’ </a:t>
            </a:r>
            <a:r>
              <a:rPr lang="el-GR" sz="2800" dirty="0" smtClean="0"/>
              <a:t>αντίστοιχα.</a:t>
            </a:r>
            <a:r>
              <a:rPr lang="en-US" sz="2800" dirty="0" smtClean="0"/>
              <a:t> </a:t>
            </a:r>
          </a:p>
          <a:p>
            <a:r>
              <a:rPr lang="el-GR" sz="2800" dirty="0" smtClean="0"/>
              <a:t>Σε </a:t>
            </a:r>
            <a:r>
              <a:rPr lang="el-GR" sz="2800" dirty="0"/>
              <a:t>κάθε άλλο γράμμα, το LED να σβήνει</a:t>
            </a:r>
            <a:r>
              <a:rPr lang="el-GR" sz="2800" dirty="0" smtClean="0"/>
              <a:t>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RGB </a:t>
            </a:r>
            <a:r>
              <a:rPr lang="el-GR" sz="2800" dirty="0"/>
              <a:t>LED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Αντίσταση </a:t>
            </a:r>
            <a:r>
              <a:rPr lang="el-GR" sz="2800" dirty="0"/>
              <a:t>220 Ohm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105" y="1955680"/>
            <a:ext cx="3838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3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10th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640" y="1975659"/>
            <a:ext cx="9727679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4618" y="286603"/>
            <a:ext cx="10431062" cy="1450757"/>
          </a:xfrm>
        </p:spPr>
        <p:txBody>
          <a:bodyPr/>
          <a:lstStyle/>
          <a:p>
            <a:r>
              <a:rPr lang="en-US" dirty="0" smtClean="0"/>
              <a:t>10th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724618" y="1737360"/>
            <a:ext cx="10431061" cy="4585802"/>
          </a:xfrm>
        </p:spPr>
        <p:txBody>
          <a:bodyPr numCol="2"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#define red 9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green 10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blue 11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Serial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begin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serial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communication.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available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()){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//There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are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characters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to read.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'\n'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//do nothing.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'r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red.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'b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blue.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'g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green.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l-GR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other letter.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079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81619" y="0"/>
            <a:ext cx="10058400" cy="1104181"/>
          </a:xfrm>
        </p:spPr>
        <p:txBody>
          <a:bodyPr/>
          <a:lstStyle/>
          <a:p>
            <a:pPr algn="ctr"/>
            <a:r>
              <a:rPr lang="el-GR" dirty="0"/>
              <a:t>Περιβάλλον </a:t>
            </a:r>
            <a:r>
              <a:rPr lang="en-US" dirty="0"/>
              <a:t>IDE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6" t="399" r="1" b="39803"/>
          <a:stretch/>
        </p:blipFill>
        <p:spPr>
          <a:xfrm>
            <a:off x="862642" y="1104181"/>
            <a:ext cx="10550105" cy="487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Βιβλιοθήκη και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757584"/>
            <a:ext cx="4665164" cy="4279021"/>
          </a:xfrm>
        </p:spPr>
        <p:txBody>
          <a:bodyPr>
            <a:normAutofit/>
          </a:bodyPr>
          <a:lstStyle/>
          <a:p>
            <a:r>
              <a:rPr lang="el-GR" sz="2800" dirty="0"/>
              <a:t>Έτοιμος κώδικας </a:t>
            </a:r>
            <a:r>
              <a:rPr lang="el-GR" sz="2800" dirty="0" smtClean="0"/>
              <a:t>με συναρτήσεις </a:t>
            </a:r>
            <a:r>
              <a:rPr lang="el-GR" sz="2800" dirty="0"/>
              <a:t>και </a:t>
            </a:r>
            <a:r>
              <a:rPr lang="el-GR" sz="2800" dirty="0" smtClean="0"/>
              <a:t>εντολές που </a:t>
            </a:r>
            <a:r>
              <a:rPr lang="el-GR" sz="2800" dirty="0"/>
              <a:t>μας επιτρέπουν </a:t>
            </a:r>
            <a:r>
              <a:rPr lang="el-GR" sz="2800" dirty="0" smtClean="0"/>
              <a:t>να ελέγξουμε </a:t>
            </a:r>
            <a:r>
              <a:rPr lang="el-GR" sz="2800" dirty="0"/>
              <a:t>πολύ πιο </a:t>
            </a:r>
            <a:r>
              <a:rPr lang="el-GR" sz="2800" dirty="0" smtClean="0"/>
              <a:t>εύκολα ένα </a:t>
            </a:r>
            <a:r>
              <a:rPr lang="el-GR" sz="2800" dirty="0"/>
              <a:t>συγκεκριμένο </a:t>
            </a:r>
            <a:r>
              <a:rPr lang="el-GR" sz="2800" dirty="0" smtClean="0"/>
              <a:t>κομμάτι εξοπλισμού.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smtClean="0"/>
              <a:t>#include &lt;library.h&gt;</a:t>
            </a:r>
          </a:p>
          <a:p>
            <a:r>
              <a:rPr lang="el-GR" sz="2800" dirty="0" smtClean="0"/>
              <a:t>Εισαγωγή βιβλιοθήκης.</a:t>
            </a:r>
            <a:endParaRPr lang="el-GR" sz="2800" dirty="0"/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845734"/>
            <a:ext cx="5858812" cy="41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5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36116"/>
            <a:ext cx="8892109" cy="1809617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l-GR" u="sng" dirty="0"/>
              <a:t>Ανάγνωση αριθμών</a:t>
            </a:r>
            <a:r>
              <a:rPr lang="en-US" dirty="0"/>
              <a:t/>
            </a:r>
            <a:br>
              <a:rPr lang="en-US" dirty="0"/>
            </a:br>
            <a:r>
              <a:rPr lang="el-GR" sz="3600" dirty="0" smtClean="0"/>
              <a:t>Μετατροπή </a:t>
            </a:r>
            <a:r>
              <a:rPr lang="el-GR" sz="3600" dirty="0"/>
              <a:t>χαρακτήρων εισόδου σε αριθμούς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5700335" cy="4427467"/>
          </a:xfrm>
        </p:spPr>
        <p:txBody>
          <a:bodyPr>
            <a:normAutofit/>
          </a:bodyPr>
          <a:lstStyle/>
          <a:p>
            <a:r>
              <a:rPr lang="el-GR" sz="2800" b="1" dirty="0"/>
              <a:t>Πως μετατρέπουμε το ‘1’ σε 1:</a:t>
            </a:r>
          </a:p>
          <a:p>
            <a:r>
              <a:rPr lang="el-GR" sz="2800" dirty="0" smtClean="0"/>
              <a:t>Ο </a:t>
            </a:r>
            <a:r>
              <a:rPr lang="el-GR" sz="2800" dirty="0"/>
              <a:t>κάθε χαρακτήρας αντιστοιχεί σε </a:t>
            </a:r>
            <a:r>
              <a:rPr lang="el-GR" sz="2800" dirty="0" smtClean="0"/>
              <a:t>μια αριθμητική τιμή.</a:t>
            </a:r>
            <a:endParaRPr lang="el-GR" sz="2800" dirty="0"/>
          </a:p>
          <a:p>
            <a:r>
              <a:rPr lang="el-GR" sz="2800" dirty="0" smtClean="0"/>
              <a:t>Οι </a:t>
            </a:r>
            <a:r>
              <a:rPr lang="el-GR" sz="2800" dirty="0"/>
              <a:t>χαρακτήρες των νούμερων </a:t>
            </a:r>
            <a:r>
              <a:rPr lang="el-GR" sz="2800" dirty="0" smtClean="0"/>
              <a:t>είναι κωδικοποιημένοι </a:t>
            </a:r>
            <a:r>
              <a:rPr lang="el-GR" sz="2800" dirty="0"/>
              <a:t>σε διαδοχικούς </a:t>
            </a:r>
            <a:r>
              <a:rPr lang="el-GR" sz="2800" dirty="0" smtClean="0"/>
              <a:t>αριθμούς, άρα </a:t>
            </a:r>
            <a:r>
              <a:rPr lang="el-GR" sz="2800" dirty="0"/>
              <a:t>αφαιρούμε από τον χαρακτήρα ‘1’ </a:t>
            </a:r>
            <a:r>
              <a:rPr lang="el-GR" sz="2800" dirty="0" smtClean="0"/>
              <a:t>τον χαρακτήρα </a:t>
            </a:r>
            <a:r>
              <a:rPr lang="el-GR" sz="2800" dirty="0"/>
              <a:t>‘0’ και παίρνουμε </a:t>
            </a:r>
            <a:r>
              <a:rPr lang="el-GR" sz="2800" dirty="0" smtClean="0"/>
              <a:t>καθαρή (ακέραια</a:t>
            </a:r>
            <a:r>
              <a:rPr lang="el-GR" sz="2800" dirty="0"/>
              <a:t>) τιμή </a:t>
            </a:r>
            <a:r>
              <a:rPr lang="el-GR" sz="2800" dirty="0" smtClean="0"/>
              <a:t>1.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933" y="2009955"/>
            <a:ext cx="3280625" cy="427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6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3517" y="0"/>
            <a:ext cx="10558732" cy="1340545"/>
          </a:xfrm>
        </p:spPr>
        <p:txBody>
          <a:bodyPr/>
          <a:lstStyle/>
          <a:p>
            <a:r>
              <a:rPr lang="el-GR" dirty="0" smtClean="0"/>
              <a:t>11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r>
              <a:rPr lang="el-GR" dirty="0" smtClean="0"/>
              <a:t>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l-GR" dirty="0" smtClean="0"/>
              <a:t>Ανάγνωση αριθμών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3517" y="1259457"/>
            <a:ext cx="11990717" cy="54346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numbers from serial monitor.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//serial communication.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available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if there are characters we want to read. </a:t>
            </a:r>
            <a:endParaRPr lang="el-G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201168" lvl="1" indent="0">
              <a:buNone/>
            </a:pPr>
            <a:r>
              <a:rPr lang="el-GR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a char.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201168" lvl="1" indent="0">
              <a:buNone/>
            </a:pPr>
            <a:r>
              <a:rPr lang="el-GR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'\n'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//Do nothing.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01168" lvl="1" indent="0">
              <a:buNone/>
            </a:pPr>
            <a:r>
              <a:rPr lang="el-GR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'0'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'9'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01168" lvl="1" indent="0">
              <a:buNone/>
            </a:pPr>
            <a:r>
              <a:rPr lang="el-G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'0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find the real value of the number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.//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converting char value to number </a:t>
            </a:r>
            <a:endParaRPr lang="el-GR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201168" lvl="1" indent="0">
              <a:buNone/>
            </a:pP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value.//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Commands using integer x.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176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69351"/>
            <a:ext cx="10945195" cy="1507692"/>
          </a:xfrm>
        </p:spPr>
        <p:txBody>
          <a:bodyPr>
            <a:noAutofit/>
          </a:bodyPr>
          <a:lstStyle/>
          <a:p>
            <a:r>
              <a:rPr lang="el-GR" sz="4400" u="sng" dirty="0"/>
              <a:t>Ανάγνωση αριθμών με 2 ή περισσότερα ψηφία</a:t>
            </a:r>
            <a:r>
              <a:rPr lang="el-GR" sz="4400" dirty="0"/>
              <a:t/>
            </a:r>
            <a:br>
              <a:rPr lang="el-GR" sz="4400" dirty="0"/>
            </a:br>
            <a:r>
              <a:rPr lang="el-GR" sz="4000" dirty="0"/>
              <a:t>Μετατροπή χαρακτήρων εισόδου σε αριθμούς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044460"/>
            <a:ext cx="7399739" cy="4261450"/>
          </a:xfrm>
        </p:spPr>
        <p:txBody>
          <a:bodyPr>
            <a:normAutofit lnSpcReduction="10000"/>
          </a:bodyPr>
          <a:lstStyle/>
          <a:p>
            <a:r>
              <a:rPr lang="el-GR" sz="2800" b="1" dirty="0"/>
              <a:t>Πως μετατρέπουμε το “180” σε 180:</a:t>
            </a:r>
          </a:p>
          <a:p>
            <a:r>
              <a:rPr lang="el-GR" sz="2800" dirty="0" smtClean="0"/>
              <a:t>Πρέπει </a:t>
            </a:r>
            <a:r>
              <a:rPr lang="el-GR" sz="2800" dirty="0"/>
              <a:t>να διαβάσουμε 3 χαρακτήρες: ‘1’ , ‘8’ , </a:t>
            </a:r>
            <a:r>
              <a:rPr lang="el-GR" sz="2800" dirty="0" smtClean="0"/>
              <a:t>‘0’ και να </a:t>
            </a:r>
            <a:r>
              <a:rPr lang="el-GR" sz="2800" dirty="0"/>
              <a:t>τους ενώσουμε στο νούμερο 180 κατά </a:t>
            </a:r>
            <a:r>
              <a:rPr lang="el-GR" sz="2800" dirty="0" smtClean="0"/>
              <a:t>την διαδικασία </a:t>
            </a:r>
            <a:r>
              <a:rPr lang="el-GR" sz="2800" dirty="0"/>
              <a:t>της </a:t>
            </a:r>
            <a:r>
              <a:rPr lang="el-GR" sz="2800" dirty="0" smtClean="0"/>
              <a:t>ανάγνωσης.</a:t>
            </a:r>
          </a:p>
          <a:p>
            <a:r>
              <a:rPr lang="el-GR" sz="2800" dirty="0" smtClean="0"/>
              <a:t>Άρα </a:t>
            </a:r>
            <a:r>
              <a:rPr lang="el-GR" sz="2800" dirty="0"/>
              <a:t>πριν διαβαστεί ο επόμενος χαρακτήρας </a:t>
            </a:r>
            <a:r>
              <a:rPr lang="el-GR" sz="2800" dirty="0" smtClean="0"/>
              <a:t>κάθε φορά</a:t>
            </a:r>
            <a:r>
              <a:rPr lang="el-GR" sz="2800" dirty="0"/>
              <a:t>, ο προηγούμενος πολλαπλασιάζεται </a:t>
            </a:r>
            <a:r>
              <a:rPr lang="el-GR" sz="2800" dirty="0" smtClean="0"/>
              <a:t>με το 10.</a:t>
            </a:r>
          </a:p>
          <a:p>
            <a:r>
              <a:rPr lang="el-GR" sz="2800" dirty="0" smtClean="0"/>
              <a:t> Όταν </a:t>
            </a:r>
            <a:r>
              <a:rPr lang="el-GR" sz="2800" dirty="0"/>
              <a:t>δεν υπάρχουν άλλοι χαρακτήρες που </a:t>
            </a:r>
            <a:r>
              <a:rPr lang="el-GR" sz="2800" dirty="0" smtClean="0"/>
              <a:t>περιμένουν να </a:t>
            </a:r>
            <a:r>
              <a:rPr lang="el-GR" sz="2800" dirty="0"/>
              <a:t>διαβαστούν, η διαδικασία </a:t>
            </a:r>
            <a:r>
              <a:rPr lang="el-GR" sz="2800" dirty="0" smtClean="0"/>
              <a:t>σταματάει.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019" y="2865497"/>
            <a:ext cx="36385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88189" y="241539"/>
            <a:ext cx="10839953" cy="1550823"/>
          </a:xfrm>
        </p:spPr>
        <p:txBody>
          <a:bodyPr>
            <a:normAutofit/>
          </a:bodyPr>
          <a:lstStyle/>
          <a:p>
            <a:r>
              <a:rPr lang="el-GR" sz="4000" dirty="0"/>
              <a:t>11</a:t>
            </a:r>
            <a:r>
              <a:rPr lang="en-US" sz="4000" baseline="30000" dirty="0"/>
              <a:t>th</a:t>
            </a:r>
            <a:r>
              <a:rPr lang="en-US" sz="4000" dirty="0"/>
              <a:t> </a:t>
            </a:r>
            <a:r>
              <a:rPr lang="en-US" sz="4000" dirty="0" smtClean="0"/>
              <a:t>Project</a:t>
            </a:r>
            <a:r>
              <a:rPr lang="el-GR" sz="4000" dirty="0" smtClean="0"/>
              <a:t>2</a:t>
            </a:r>
            <a:r>
              <a:rPr lang="en-US" sz="4000" dirty="0" smtClean="0"/>
              <a:t> </a:t>
            </a:r>
            <a:br>
              <a:rPr lang="en-US" sz="4000" dirty="0" smtClean="0"/>
            </a:br>
            <a:r>
              <a:rPr lang="el-GR" sz="4000" dirty="0" smtClean="0"/>
              <a:t>Ανάγνωση </a:t>
            </a:r>
            <a:r>
              <a:rPr lang="el-GR" sz="4000" dirty="0"/>
              <a:t>αριθμών με 2 ή περισσότερα ψηφία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88189" y="1792362"/>
            <a:ext cx="11697419" cy="457393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numbers from serial monitor.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serial communication.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 stay in the loop until we have read the whole number.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available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if there are characters we want to read.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l-GR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	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//Read a char. 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6089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15660" y="461736"/>
            <a:ext cx="12698083" cy="1306039"/>
          </a:xfrm>
        </p:spPr>
        <p:txBody>
          <a:bodyPr>
            <a:normAutofit/>
          </a:bodyPr>
          <a:lstStyle/>
          <a:p>
            <a:r>
              <a:rPr lang="el-GR" sz="4000" dirty="0"/>
              <a:t>11</a:t>
            </a:r>
            <a:r>
              <a:rPr lang="en-US" sz="4000" baseline="30000" dirty="0"/>
              <a:t>th</a:t>
            </a:r>
            <a:r>
              <a:rPr lang="en-US" sz="4000" dirty="0"/>
              <a:t> </a:t>
            </a:r>
            <a:r>
              <a:rPr lang="en-US" sz="4000" dirty="0" smtClean="0"/>
              <a:t>Project</a:t>
            </a:r>
            <a:r>
              <a:rPr lang="el-GR" sz="4000" dirty="0" smtClean="0"/>
              <a:t>2</a:t>
            </a:r>
            <a:r>
              <a:rPr lang="en-US" sz="4000" dirty="0" smtClean="0"/>
              <a:t>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l-GR" sz="4000" dirty="0"/>
              <a:t>Ανάγνωση αριθμών με 2 ή περισσότερα </a:t>
            </a:r>
            <a:r>
              <a:rPr lang="el-GR" sz="4000" dirty="0" smtClean="0"/>
              <a:t>ψηφία(Συνέχεια)</a:t>
            </a:r>
            <a:endParaRPr lang="el-GR" sz="400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215660" y="1845733"/>
            <a:ext cx="10940020" cy="4831112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el-GR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'\n</a:t>
            </a:r>
            <a:r>
              <a:rPr lang="en-US" sz="20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We read the last character.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l-GR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 }</a:t>
            </a:r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exit the loop, we have read the input.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l-GR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'0'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'9'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!=-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l-G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+(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'0</a:t>
            </a:r>
            <a:r>
              <a:rPr lang="en-US" sz="20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 }</a:t>
            </a:r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We find the value of x.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l-GR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0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Wrong input. </a:t>
            </a:r>
            <a:endParaRPr lang="el-GR" sz="20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384048" lvl="2" indent="0">
              <a:buNone/>
            </a:pPr>
            <a:r>
              <a:rPr lang="el-GR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=-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sz="20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==-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flag.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"Wrong input."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//Command using integer x.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956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ervo motor(</a:t>
            </a:r>
            <a:r>
              <a:rPr lang="el-GR" dirty="0" smtClean="0"/>
              <a:t>Σερβοκινητήρας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4018184" cy="4649957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Ένας </a:t>
            </a:r>
            <a:r>
              <a:rPr lang="el-GR" sz="2800" dirty="0"/>
              <a:t>τύπος </a:t>
            </a:r>
            <a:r>
              <a:rPr lang="el-GR" sz="2800" dirty="0" smtClean="0"/>
              <a:t>κινητήρα που</a:t>
            </a:r>
            <a:r>
              <a:rPr lang="en-US" sz="2800" dirty="0" smtClean="0"/>
              <a:t> </a:t>
            </a:r>
            <a:r>
              <a:rPr lang="el-GR" sz="2800" dirty="0" smtClean="0"/>
              <a:t>μπορεί </a:t>
            </a:r>
            <a:r>
              <a:rPr lang="el-GR" sz="2800" dirty="0"/>
              <a:t>να περιστραφεί </a:t>
            </a:r>
            <a:r>
              <a:rPr lang="el-GR" sz="2800" dirty="0" smtClean="0"/>
              <a:t>από </a:t>
            </a:r>
            <a:r>
              <a:rPr lang="en-US" sz="2800" dirty="0" smtClean="0"/>
              <a:t>0</a:t>
            </a:r>
            <a:r>
              <a:rPr lang="el-GR" sz="2800" dirty="0" smtClean="0"/>
              <a:t> έως</a:t>
            </a:r>
            <a:r>
              <a:rPr lang="en-US" sz="2800" dirty="0" smtClean="0"/>
              <a:t> </a:t>
            </a:r>
            <a:r>
              <a:rPr lang="el-GR" sz="2800" dirty="0" smtClean="0"/>
              <a:t>180 </a:t>
            </a:r>
            <a:r>
              <a:rPr lang="el-GR" sz="2800" dirty="0"/>
              <a:t>μοίρες. </a:t>
            </a:r>
            <a:r>
              <a:rPr lang="el-GR" sz="2800" dirty="0" smtClean="0"/>
              <a:t>Δεν </a:t>
            </a:r>
            <a:r>
              <a:rPr lang="el-GR" sz="2800" dirty="0"/>
              <a:t>μπορεί να περιστρέφεται επ’ </a:t>
            </a:r>
            <a:r>
              <a:rPr lang="el-GR" sz="2800" dirty="0" smtClean="0"/>
              <a:t>άπειρον. </a:t>
            </a:r>
          </a:p>
          <a:p>
            <a:r>
              <a:rPr lang="el-GR" sz="2800" dirty="0" smtClean="0"/>
              <a:t>Ανάλογα </a:t>
            </a:r>
            <a:r>
              <a:rPr lang="el-GR" sz="2800" dirty="0"/>
              <a:t>με την είσοδο που δέχεται, μπορεί να περιστραφεί κατά κάποιες μοίρες και να σταματήσει σε συγκεκριμένη γωνία</a:t>
            </a:r>
            <a:r>
              <a:rPr lang="en-US" sz="2800" dirty="0"/>
              <a:t>.</a:t>
            </a:r>
            <a:r>
              <a:rPr lang="el-GR" sz="2800" dirty="0"/>
              <a:t> 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18" y="1845733"/>
            <a:ext cx="5617121" cy="44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 – </a:t>
            </a:r>
            <a:r>
              <a:rPr lang="el-GR" dirty="0"/>
              <a:t>Συνδεσμολογία 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521570" y="1923371"/>
            <a:ext cx="5512279" cy="42224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l-GR" sz="2800" u="sng" dirty="0"/>
              <a:t>Τα </a:t>
            </a:r>
            <a:r>
              <a:rPr lang="en-US" sz="2800" u="sng" dirty="0"/>
              <a:t>Servo </a:t>
            </a:r>
            <a:r>
              <a:rPr lang="el-GR" sz="2800" u="sng" dirty="0"/>
              <a:t>έχουν 3 σημεία σύνδεσης: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Κόκκινο </a:t>
            </a:r>
            <a:r>
              <a:rPr lang="el-GR" sz="2800" dirty="0"/>
              <a:t>(μεσαίο) </a:t>
            </a:r>
            <a:r>
              <a:rPr lang="el-GR" sz="2800" dirty="0" smtClean="0"/>
              <a:t>καλώδιο:</a:t>
            </a:r>
            <a:endParaRPr lang="en-US" sz="2800" dirty="0" smtClean="0"/>
          </a:p>
          <a:p>
            <a:pPr marL="0" indent="0">
              <a:buNone/>
            </a:pPr>
            <a:r>
              <a:rPr lang="el-GR" sz="2800" dirty="0" smtClean="0"/>
              <a:t>Τροφοδοσία </a:t>
            </a:r>
            <a:r>
              <a:rPr lang="el-GR" sz="2800" dirty="0"/>
              <a:t>(5</a:t>
            </a:r>
            <a:r>
              <a:rPr lang="en-US" sz="2800" dirty="0" smtClean="0"/>
              <a:t>V).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 smtClean="0"/>
              <a:t>Μαύρο </a:t>
            </a:r>
            <a:r>
              <a:rPr lang="el-GR" sz="2800" dirty="0"/>
              <a:t>ή καφέ καλώδιο:</a:t>
            </a:r>
          </a:p>
          <a:p>
            <a:pPr marL="0" indent="0">
              <a:buNone/>
            </a:pPr>
            <a:r>
              <a:rPr lang="el-GR" sz="2800" dirty="0" smtClean="0"/>
              <a:t>Γείωση </a:t>
            </a:r>
            <a:r>
              <a:rPr lang="el-GR" sz="2800" dirty="0"/>
              <a:t>(</a:t>
            </a:r>
            <a:r>
              <a:rPr lang="en-US" sz="2800" dirty="0"/>
              <a:t>GND</a:t>
            </a:r>
            <a:r>
              <a:rPr lang="en-US" sz="2800" dirty="0" smtClean="0"/>
              <a:t>).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 </a:t>
            </a:r>
            <a:r>
              <a:rPr lang="el-GR" sz="2800" dirty="0" smtClean="0"/>
              <a:t>Κίτρινο </a:t>
            </a:r>
            <a:r>
              <a:rPr lang="el-GR" sz="2800" dirty="0"/>
              <a:t>ή πορτοκαλί καλώδιο:</a:t>
            </a:r>
          </a:p>
          <a:p>
            <a:pPr marL="0" indent="0">
              <a:buNone/>
            </a:pPr>
            <a:r>
              <a:rPr lang="en-US" sz="2800" dirty="0" smtClean="0"/>
              <a:t> </a:t>
            </a:r>
            <a:r>
              <a:rPr lang="el-GR" sz="2800" dirty="0" smtClean="0"/>
              <a:t>Για </a:t>
            </a:r>
            <a:r>
              <a:rPr lang="el-GR" sz="2800" dirty="0"/>
              <a:t>τον έλεγχο του </a:t>
            </a:r>
            <a:r>
              <a:rPr lang="en-US" sz="2800" dirty="0" smtClean="0"/>
              <a:t>Servo.</a:t>
            </a:r>
            <a:endParaRPr lang="en-US" sz="2800" dirty="0"/>
          </a:p>
          <a:p>
            <a:r>
              <a:rPr lang="el-GR" sz="2800" dirty="0" smtClean="0"/>
              <a:t>Αναλογική </a:t>
            </a:r>
            <a:r>
              <a:rPr lang="el-GR" sz="2800" dirty="0"/>
              <a:t>έξοδος του </a:t>
            </a:r>
            <a:r>
              <a:rPr lang="en-US" sz="2800" dirty="0"/>
              <a:t>Arduino </a:t>
            </a:r>
            <a:r>
              <a:rPr lang="en-US" sz="2800" dirty="0" smtClean="0"/>
              <a:t>(~).</a:t>
            </a:r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51" y="1803266"/>
            <a:ext cx="5614903" cy="44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 – Applications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4999"/>
            <a:ext cx="4302856" cy="4492828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871" y="1982680"/>
            <a:ext cx="5045015" cy="415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 – Applications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28482"/>
            <a:ext cx="6537097" cy="4023360"/>
          </a:xfrm>
        </p:spPr>
        <p:txBody>
          <a:bodyPr>
            <a:noAutofit/>
          </a:bodyPr>
          <a:lstStyle/>
          <a:p>
            <a:r>
              <a:rPr lang="el-GR" sz="2800" dirty="0"/>
              <a:t>Που χρησιμοποιούνται τα Servo: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sz="2800" dirty="0" smtClean="0"/>
              <a:t>Όπου </a:t>
            </a:r>
            <a:r>
              <a:rPr lang="el-GR" sz="2800" dirty="0"/>
              <a:t>απαιτείται η χρήση αρθρώσεων:</a:t>
            </a:r>
          </a:p>
          <a:p>
            <a:pPr lvl="1"/>
            <a:r>
              <a:rPr lang="el-GR" sz="2400" dirty="0" smtClean="0"/>
              <a:t>Σε </a:t>
            </a:r>
            <a:r>
              <a:rPr lang="el-GR" sz="2400" dirty="0"/>
              <a:t>βραχίονες και τεχνητά μέλη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sz="2800" dirty="0" smtClean="0"/>
              <a:t>Όπου </a:t>
            </a:r>
            <a:r>
              <a:rPr lang="el-GR" sz="2800" dirty="0"/>
              <a:t>απαιτείται ελεγχόμενη (μικρή) κίνηση:</a:t>
            </a:r>
          </a:p>
          <a:p>
            <a:pPr lvl="1"/>
            <a:r>
              <a:rPr lang="el-GR" sz="2400" dirty="0" smtClean="0"/>
              <a:t>Σε </a:t>
            </a:r>
            <a:r>
              <a:rPr lang="el-GR" sz="2400" dirty="0"/>
              <a:t>στρέψη πτερυγίων σε αεροπλάνα</a:t>
            </a:r>
          </a:p>
          <a:p>
            <a:pPr lvl="1"/>
            <a:r>
              <a:rPr lang="el-GR" sz="2400" dirty="0" smtClean="0"/>
              <a:t>Σε </a:t>
            </a:r>
            <a:r>
              <a:rPr lang="el-GR" sz="2400" dirty="0"/>
              <a:t>στρέψη μπροστινών τροχών αυτοκινήτων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sz="2800" dirty="0" smtClean="0"/>
              <a:t>Σε </a:t>
            </a:r>
            <a:r>
              <a:rPr lang="el-GR" sz="2800" dirty="0"/>
              <a:t>διάφορους αυτοματισμούς:</a:t>
            </a:r>
          </a:p>
          <a:p>
            <a:pPr lvl="1"/>
            <a:r>
              <a:rPr lang="el-GR" sz="2400" dirty="0" smtClean="0"/>
              <a:t>Περιστροφή </a:t>
            </a:r>
            <a:r>
              <a:rPr lang="el-GR" sz="2400" dirty="0"/>
              <a:t>solar </a:t>
            </a:r>
            <a:r>
              <a:rPr lang="el-GR" sz="2400" dirty="0" err="1" smtClean="0"/>
              <a:t>pane</a:t>
            </a:r>
            <a:r>
              <a:rPr lang="en-US" sz="2400" dirty="0" smtClean="0"/>
              <a:t>l</a:t>
            </a:r>
          </a:p>
          <a:p>
            <a:pPr lvl="1"/>
            <a:r>
              <a:rPr lang="el-GR" sz="2400" dirty="0" smtClean="0"/>
              <a:t>Στον </a:t>
            </a:r>
            <a:r>
              <a:rPr lang="el-GR" sz="2400" dirty="0"/>
              <a:t>κόσμο της ρομποτικής και του Arduino!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344" y="1828482"/>
            <a:ext cx="4552950" cy="223837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301" y="4157979"/>
            <a:ext cx="4586070" cy="20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8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l-GR" sz="2800" u="sng" dirty="0" smtClean="0"/>
              <a:t>Verify </a:t>
            </a:r>
            <a:endParaRPr lang="el-GR" sz="2800" u="sng" dirty="0"/>
          </a:p>
          <a:p>
            <a:r>
              <a:rPr lang="el-GR" sz="2800" dirty="0"/>
              <a:t>Κάνει έλεγχο του κώδικα για τυχόν λάθη και τον κάνει </a:t>
            </a:r>
            <a:r>
              <a:rPr lang="el-GR" sz="2800" dirty="0" smtClean="0"/>
              <a:t>compile.</a:t>
            </a:r>
            <a:endParaRPr lang="en-US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l-GR" sz="2800" u="sng" dirty="0" smtClean="0"/>
              <a:t>Upload</a:t>
            </a:r>
            <a:endParaRPr lang="el-GR" sz="2800" u="sng" dirty="0"/>
          </a:p>
          <a:p>
            <a:r>
              <a:rPr lang="el-GR" sz="2800" dirty="0"/>
              <a:t>Κάνει compile και στη συνέχεια φορτώνει τον κώδικα στην πλακέτα. 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13" y="406953"/>
            <a:ext cx="10059272" cy="143878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r="10467" b="5849"/>
          <a:stretch/>
        </p:blipFill>
        <p:spPr>
          <a:xfrm>
            <a:off x="2307386" y="1910032"/>
            <a:ext cx="478946" cy="479667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4"/>
          <a:srcRect l="8834" r="8910"/>
          <a:stretch/>
        </p:blipFill>
        <p:spPr>
          <a:xfrm>
            <a:off x="2524259" y="2955094"/>
            <a:ext cx="524145" cy="52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Βασικές εντολές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10058401" cy="4460175"/>
          </a:xfrm>
        </p:spPr>
        <p:txBody>
          <a:bodyPr>
            <a:normAutofit/>
          </a:bodyPr>
          <a:lstStyle/>
          <a:p>
            <a:r>
              <a:rPr lang="el-GR" sz="2800" dirty="0"/>
              <a:t>Η βιβλιοθήκη </a:t>
            </a:r>
            <a:r>
              <a:rPr lang="en-US" sz="2800" b="1" dirty="0" smtClean="0"/>
              <a:t>&lt;</a:t>
            </a:r>
            <a:r>
              <a:rPr lang="en-US" sz="2800" b="1" dirty="0" err="1" smtClean="0"/>
              <a:t>Servo.h</a:t>
            </a:r>
            <a:r>
              <a:rPr lang="en-US" sz="2800" b="1" dirty="0" smtClean="0"/>
              <a:t>&gt;</a:t>
            </a:r>
            <a:r>
              <a:rPr lang="el-GR" sz="2800" dirty="0" smtClean="0"/>
              <a:t>μας </a:t>
            </a:r>
            <a:r>
              <a:rPr lang="el-GR" sz="2800" dirty="0"/>
              <a:t>επιτρέπει να ελέγξουμε το </a:t>
            </a:r>
            <a:r>
              <a:rPr lang="el-GR" sz="2800" dirty="0" smtClean="0"/>
              <a:t>Servo</a:t>
            </a:r>
            <a:r>
              <a:rPr lang="en-US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Servo name;</a:t>
            </a:r>
          </a:p>
          <a:p>
            <a:pPr marL="0" indent="0">
              <a:buNone/>
            </a:pPr>
            <a:r>
              <a:rPr lang="el-GR" sz="2800" dirty="0" smtClean="0"/>
              <a:t>Δημιουργία αντικειμένου </a:t>
            </a:r>
            <a:r>
              <a:rPr lang="en-US" sz="2800" dirty="0" smtClean="0"/>
              <a:t> servo.</a:t>
            </a:r>
            <a:endParaRPr lang="el-GR" sz="2800" dirty="0" smtClean="0"/>
          </a:p>
          <a:p>
            <a:pPr marL="0" indent="0">
              <a:buNone/>
            </a:pPr>
            <a:r>
              <a:rPr lang="el-GR" sz="2800" dirty="0" smtClean="0"/>
              <a:t>Μπαίνει εκτός της </a:t>
            </a:r>
            <a:r>
              <a:rPr lang="en-US" sz="2800" dirty="0" smtClean="0"/>
              <a:t>setup.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n</a:t>
            </a:r>
            <a:r>
              <a:rPr lang="en-US" sz="2800" b="1" dirty="0" smtClean="0"/>
              <a:t>ame.attach(</a:t>
            </a:r>
            <a:r>
              <a:rPr lang="en-US" sz="2800" b="1" dirty="0" err="1" smtClean="0"/>
              <a:t>pin_number</a:t>
            </a:r>
            <a:r>
              <a:rPr lang="en-US" sz="2800" b="1" dirty="0" smtClean="0"/>
              <a:t>);</a:t>
            </a:r>
            <a:endParaRPr lang="el-GR" sz="2800" b="1" dirty="0" smtClean="0"/>
          </a:p>
          <a:p>
            <a:r>
              <a:rPr lang="el-GR" sz="2800" dirty="0" smtClean="0"/>
              <a:t>Σύνδεση με αναλογικό </a:t>
            </a:r>
            <a:r>
              <a:rPr lang="en-US" sz="2800" dirty="0" smtClean="0"/>
              <a:t>pin </a:t>
            </a:r>
            <a:r>
              <a:rPr lang="el-GR" sz="2800" dirty="0" smtClean="0"/>
              <a:t> του </a:t>
            </a:r>
            <a:r>
              <a:rPr lang="en-US" sz="2800" dirty="0" smtClean="0"/>
              <a:t> Arduino.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n</a:t>
            </a:r>
            <a:r>
              <a:rPr lang="en-US" sz="2800" b="1" dirty="0" smtClean="0"/>
              <a:t>ame.write(angle);</a:t>
            </a:r>
          </a:p>
          <a:p>
            <a:pPr marL="0" indent="0">
              <a:buNone/>
            </a:pPr>
            <a:r>
              <a:rPr lang="el-GR" sz="2800" dirty="0" smtClean="0"/>
              <a:t>Δίνει την εντολή στο </a:t>
            </a:r>
            <a:r>
              <a:rPr lang="en-US" sz="2800" dirty="0" smtClean="0"/>
              <a:t>servo </a:t>
            </a:r>
            <a:r>
              <a:rPr lang="el-GR" sz="2800" dirty="0" smtClean="0"/>
              <a:t>να περιστραφεί στις μοίρες που θέλουμε.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36774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/>
              <a:t>Το servo να πηγαίνει από την θέση 0 στην θέση 180 και πίσω με καθυστέρηση </a:t>
            </a:r>
            <a:r>
              <a:rPr lang="el-GR" sz="2800" dirty="0" smtClean="0"/>
              <a:t>1.5</a:t>
            </a:r>
            <a:r>
              <a:rPr lang="en-US" sz="2800" dirty="0" smtClean="0"/>
              <a:t>.</a:t>
            </a:r>
            <a:endParaRPr lang="el-GR" sz="2800" dirty="0"/>
          </a:p>
          <a:p>
            <a:r>
              <a:rPr lang="el-GR" sz="2800" dirty="0"/>
              <a:t>δευτερολέπτου, και να τυπώνει στο Serial Monitor το που βρίσκεται κάθε φορά</a:t>
            </a:r>
            <a:r>
              <a:rPr lang="el-GR" sz="2800" dirty="0" smtClean="0"/>
              <a:t>.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l-GR" sz="2800" dirty="0"/>
              <a:t>Υλικά</a:t>
            </a:r>
            <a:r>
              <a:rPr lang="el-GR" sz="2800" dirty="0" smtClean="0"/>
              <a:t>: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Servo motor.</a:t>
            </a:r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7575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12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167" y="1846263"/>
            <a:ext cx="6812625" cy="4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14068" y="286603"/>
            <a:ext cx="10741612" cy="1093623"/>
          </a:xfrm>
        </p:spPr>
        <p:txBody>
          <a:bodyPr/>
          <a:lstStyle/>
          <a:p>
            <a:r>
              <a:rPr lang="el-GR" dirty="0"/>
              <a:t>12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14068" y="1457863"/>
            <a:ext cx="11645660" cy="5003321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Servo.h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Servo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declare our servo.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//serial communication.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attach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attach servo to a pin.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//we write degrees to the servo(we tell the servo where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to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go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).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"We are at 0 degrees!"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"We are at 180 degrees!"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429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</a:t>
            </a:r>
            <a:r>
              <a:rPr lang="en-US" dirty="0" smtClean="0"/>
              <a:t>motor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389197"/>
            <a:ext cx="4095822" cy="3276886"/>
          </a:xfrm>
        </p:spPr>
        <p:txBody>
          <a:bodyPr>
            <a:normAutofit lnSpcReduction="10000"/>
          </a:bodyPr>
          <a:lstStyle/>
          <a:p>
            <a:r>
              <a:rPr lang="el-GR" sz="2800" u="sng" dirty="0" smtClean="0"/>
              <a:t>Αν δοθεί είσοδος πάνω από 180 μοίρες ο κινητήρας δε θα γυρίσει.</a:t>
            </a:r>
            <a:endParaRPr lang="en-US" sz="2800" u="sng" dirty="0" smtClean="0"/>
          </a:p>
          <a:p>
            <a:endParaRPr lang="en-US" sz="2800" dirty="0"/>
          </a:p>
          <a:p>
            <a:r>
              <a:rPr lang="el-GR" sz="2800" dirty="0" smtClean="0"/>
              <a:t>Δεν πρέπει να προσπαθούμε να περιστρέψουμε τα </a:t>
            </a:r>
            <a:r>
              <a:rPr lang="en-US" sz="2800" dirty="0" smtClean="0"/>
              <a:t>servo </a:t>
            </a:r>
            <a:r>
              <a:rPr lang="el-GR" sz="2800" dirty="0" smtClean="0"/>
              <a:t>με το χέρι.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760" y="1845734"/>
            <a:ext cx="4868983" cy="436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</a:t>
            </a:r>
            <a:r>
              <a:rPr lang="en-US" dirty="0" smtClean="0"/>
              <a:t>3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10194697" cy="4023360"/>
          </a:xfrm>
        </p:spPr>
        <p:txBody>
          <a:bodyPr>
            <a:normAutofit/>
          </a:bodyPr>
          <a:lstStyle/>
          <a:p>
            <a:r>
              <a:rPr lang="el-GR" sz="2800" dirty="0"/>
              <a:t>Το servo να πηγαίνει στις μοίρες που του δίνουμε κάθε φορά μέσω του </a:t>
            </a:r>
            <a:r>
              <a:rPr lang="el-GR" sz="2800" dirty="0" smtClean="0"/>
              <a:t>Serial</a:t>
            </a:r>
            <a:r>
              <a:rPr lang="en-US" sz="2800" dirty="0" smtClean="0"/>
              <a:t> </a:t>
            </a:r>
            <a:r>
              <a:rPr lang="el-GR" sz="2800" dirty="0" smtClean="0"/>
              <a:t>Monitor</a:t>
            </a:r>
            <a:r>
              <a:rPr lang="el-GR" sz="2800" dirty="0"/>
              <a:t>. Να υπάρχει έλεγχος ώστε να μην μπορεί να πάει παραπάνω από 180 </a:t>
            </a:r>
            <a:r>
              <a:rPr lang="el-GR" sz="2800" dirty="0" smtClean="0"/>
              <a:t>μοίρες</a:t>
            </a:r>
            <a:r>
              <a:rPr lang="en-US" sz="2800" dirty="0" smtClean="0"/>
              <a:t> </a:t>
            </a:r>
            <a:r>
              <a:rPr lang="el-GR" sz="2800" dirty="0" smtClean="0"/>
              <a:t>και </a:t>
            </a:r>
            <a:r>
              <a:rPr lang="el-GR" sz="2800" dirty="0"/>
              <a:t>να γράφει μήνυμα σφάλματος αν του στείλουμε κάτι που δεν είναι </a:t>
            </a:r>
            <a:r>
              <a:rPr lang="el-GR" sz="2800" dirty="0" smtClean="0"/>
              <a:t>αριθμός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Servo motor.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05475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13</a:t>
            </a:r>
            <a:r>
              <a:rPr lang="en-US" baseline="30000" dirty="0" err="1" smtClean="0"/>
              <a:t>th</a:t>
            </a:r>
            <a:r>
              <a:rPr lang="en-US" dirty="0" smtClean="0"/>
              <a:t> </a:t>
            </a:r>
            <a:r>
              <a:rPr lang="en-US" dirty="0"/>
              <a:t>Project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167" y="1846263"/>
            <a:ext cx="6812625" cy="4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6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23026" y="286603"/>
            <a:ext cx="10232654" cy="1450757"/>
          </a:xfrm>
        </p:spPr>
        <p:txBody>
          <a:bodyPr/>
          <a:lstStyle/>
          <a:p>
            <a:r>
              <a:rPr lang="el-GR" dirty="0"/>
              <a:t>1</a:t>
            </a:r>
            <a:r>
              <a:rPr lang="en-US" dirty="0"/>
              <a:t>3</a:t>
            </a:r>
            <a:r>
              <a:rPr lang="en-US" baseline="30000" dirty="0"/>
              <a:t>th</a:t>
            </a:r>
            <a:r>
              <a:rPr lang="en-US" dirty="0"/>
              <a:t> Project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923026" y="1737360"/>
            <a:ext cx="11268974" cy="4689319"/>
          </a:xfrm>
        </p:spPr>
        <p:txBody>
          <a:bodyPr numCol="2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Servo.h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Servo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attach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while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92608" lvl="1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available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292608" lvl="1" indent="0">
              <a:buNone/>
            </a:pPr>
            <a:r>
              <a:rPr lang="el-GR" dirty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l-GR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'\n'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break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'0'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'9'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!=-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'0'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=-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475488" lvl="2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||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"You entered: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degrees."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"Wrong input!"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"You entered: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degrees."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"On the way!"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myservo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94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767019"/>
            <a:ext cx="5188033" cy="2622749"/>
          </a:xfrm>
        </p:spPr>
        <p:txBody>
          <a:bodyPr>
            <a:normAutofit/>
          </a:bodyPr>
          <a:lstStyle/>
          <a:p>
            <a:r>
              <a:rPr lang="el-GR" sz="2800" dirty="0"/>
              <a:t>Εκπέμπει έναν υπέρηχο και </a:t>
            </a:r>
            <a:r>
              <a:rPr lang="el-GR" sz="2800" dirty="0" smtClean="0"/>
              <a:t>μας ειδοποιεί </a:t>
            </a:r>
            <a:r>
              <a:rPr lang="el-GR" sz="2800" dirty="0"/>
              <a:t>όταν αυτός επιστρέψει. Από τον χρόνο που </a:t>
            </a:r>
            <a:r>
              <a:rPr lang="el-GR" sz="2800" dirty="0" smtClean="0"/>
              <a:t>χρειάστηκε μπορούμε </a:t>
            </a:r>
            <a:r>
              <a:rPr lang="el-GR" sz="2800" dirty="0"/>
              <a:t>να υπολογίσουμε </a:t>
            </a:r>
            <a:r>
              <a:rPr lang="el-GR" sz="2800" dirty="0" smtClean="0"/>
              <a:t>την απόσταση </a:t>
            </a:r>
            <a:r>
              <a:rPr lang="el-GR" sz="2800" dirty="0"/>
              <a:t>από ένα </a:t>
            </a:r>
            <a:r>
              <a:rPr lang="el-GR" sz="2800" dirty="0" smtClean="0"/>
              <a:t>εμπόδιο.</a:t>
            </a:r>
          </a:p>
          <a:p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313" y="2066540"/>
            <a:ext cx="4176122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Ultrasonic Sensor – Applications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590581" y="1828800"/>
            <a:ext cx="5503654" cy="439084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l-GR" sz="2800" dirty="0"/>
              <a:t>Σε εφαρμογές αποφυγής </a:t>
            </a:r>
            <a:r>
              <a:rPr lang="el-GR" sz="2800" dirty="0" smtClean="0"/>
              <a:t>εμποδίων:</a:t>
            </a:r>
            <a:endParaRPr lang="en-US" sz="2800" dirty="0" smtClean="0"/>
          </a:p>
          <a:p>
            <a:pPr lvl="1"/>
            <a:r>
              <a:rPr lang="el-GR" sz="2600" dirty="0" smtClean="0"/>
              <a:t>Αισθητήρες </a:t>
            </a:r>
            <a:r>
              <a:rPr lang="el-GR" sz="2600" dirty="0"/>
              <a:t>παρκαρίσματος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l-GR" sz="2800" dirty="0" smtClean="0"/>
              <a:t>Σε </a:t>
            </a:r>
            <a:r>
              <a:rPr lang="el-GR" sz="2800" dirty="0"/>
              <a:t>εφαρμογές εντοπισμού αντικειμένων:</a:t>
            </a:r>
          </a:p>
          <a:p>
            <a:pPr lvl="1"/>
            <a:r>
              <a:rPr lang="el-GR" sz="2600" dirty="0" smtClean="0"/>
              <a:t>Ραντάρ</a:t>
            </a:r>
            <a:endParaRPr lang="el-GR" sz="2600" dirty="0"/>
          </a:p>
          <a:p>
            <a:pPr lvl="1"/>
            <a:r>
              <a:rPr lang="el-GR" sz="2600" dirty="0" smtClean="0"/>
              <a:t>Σόναρ</a:t>
            </a:r>
            <a:endParaRPr lang="el-GR" sz="2600" dirty="0"/>
          </a:p>
          <a:p>
            <a:pPr>
              <a:buFont typeface="Wingdings" panose="05000000000000000000" pitchFamily="2" charset="2"/>
              <a:buChar char="§"/>
            </a:pPr>
            <a:r>
              <a:rPr lang="el-GR" sz="2800" dirty="0" smtClean="0"/>
              <a:t>Σε </a:t>
            </a:r>
            <a:r>
              <a:rPr lang="el-GR" sz="2800" dirty="0"/>
              <a:t>διάφορες μετρήσεις:</a:t>
            </a:r>
          </a:p>
          <a:p>
            <a:pPr lvl="1"/>
            <a:r>
              <a:rPr lang="el-GR" sz="2600" dirty="0" smtClean="0"/>
              <a:t>Μέτρηση βάθους</a:t>
            </a:r>
            <a:r>
              <a:rPr lang="en-US" sz="2600" dirty="0" smtClean="0"/>
              <a:t>.</a:t>
            </a:r>
            <a:endParaRPr lang="el-GR" sz="2600" dirty="0"/>
          </a:p>
          <a:p>
            <a:pPr lvl="1"/>
            <a:r>
              <a:rPr lang="el-GR" sz="2600" dirty="0" smtClean="0"/>
              <a:t>Ανίχνευση </a:t>
            </a:r>
            <a:r>
              <a:rPr lang="el-GR" sz="2600" dirty="0"/>
              <a:t>στάθμης (πχ νερού) σε </a:t>
            </a:r>
            <a:r>
              <a:rPr lang="el-GR" sz="2600" dirty="0" smtClean="0"/>
              <a:t>δεξαμενή</a:t>
            </a:r>
            <a:r>
              <a:rPr lang="en-US" sz="2600" dirty="0" smtClean="0"/>
              <a:t>.</a:t>
            </a:r>
            <a:endParaRPr lang="el-GR" sz="26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7379" r="7741" b="8475"/>
          <a:stretch/>
        </p:blipFill>
        <p:spPr>
          <a:xfrm>
            <a:off x="4442603" y="2275317"/>
            <a:ext cx="1880559" cy="167709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6" y="2249005"/>
            <a:ext cx="4091539" cy="1703403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05" y="4037002"/>
            <a:ext cx="56673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1681</TotalTime>
  <Words>4191</Words>
  <Application>Microsoft Office PowerPoint</Application>
  <PresentationFormat>Ευρεία οθόνη</PresentationFormat>
  <Paragraphs>761</Paragraphs>
  <Slides>125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125</vt:i4>
      </vt:variant>
    </vt:vector>
  </HeadingPairs>
  <TitlesOfParts>
    <vt:vector size="131" baseType="lpstr">
      <vt:lpstr>Arial</vt:lpstr>
      <vt:lpstr>Calibri</vt:lpstr>
      <vt:lpstr>Calibri Light</vt:lpstr>
      <vt:lpstr>Courier New</vt:lpstr>
      <vt:lpstr>Wingdings</vt:lpstr>
      <vt:lpstr>Ανασκόπηση</vt:lpstr>
      <vt:lpstr>Παρουσίαση του PowerPoint</vt:lpstr>
      <vt:lpstr>Περιεχόμενα</vt:lpstr>
      <vt:lpstr>Τα στοιχεία της πλακέτας</vt:lpstr>
      <vt:lpstr>Σημαντικές πληροφορίες</vt:lpstr>
      <vt:lpstr>Παρουσίαση του PowerPoint</vt:lpstr>
      <vt:lpstr>Παρουσίαση του PowerPoint</vt:lpstr>
      <vt:lpstr>Παρουσίαση του PowerPoint</vt:lpstr>
      <vt:lpstr>Περιβάλλον IDE</vt:lpstr>
      <vt:lpstr>Παρουσίαση του PowerPoint</vt:lpstr>
      <vt:lpstr>Βασικές συναρτήσεις</vt:lpstr>
      <vt:lpstr>Βασικές εντολές</vt:lpstr>
      <vt:lpstr>Βασικές εντολές</vt:lpstr>
      <vt:lpstr>Μεταβλητές και Τελεστές</vt:lpstr>
      <vt:lpstr>Δομές ελέγχου</vt:lpstr>
      <vt:lpstr>Breadboard</vt:lpstr>
      <vt:lpstr>Breadboard</vt:lpstr>
      <vt:lpstr>Αντιστάσεις</vt:lpstr>
      <vt:lpstr>Παρουσίαση του PowerPoint</vt:lpstr>
      <vt:lpstr>Αντιστάσεις</vt:lpstr>
      <vt:lpstr>Αντίσταση/Τάση/ Ένταση ρεύματος</vt:lpstr>
      <vt:lpstr>Χρωματικός κώδικας αντιστάσεων</vt:lpstr>
      <vt:lpstr>Παρουσίαση του PowerPoint</vt:lpstr>
      <vt:lpstr>Χρωματικός κώδικας αντιστάσεων</vt:lpstr>
      <vt:lpstr>LED(Light Emitting Diodes)</vt:lpstr>
      <vt:lpstr>LED</vt:lpstr>
      <vt:lpstr>1st Project</vt:lpstr>
      <vt:lpstr>1st Project</vt:lpstr>
      <vt:lpstr>1st Project</vt:lpstr>
      <vt:lpstr>2nd Project</vt:lpstr>
      <vt:lpstr>2nd Project</vt:lpstr>
      <vt:lpstr>2nd Project</vt:lpstr>
      <vt:lpstr>Button(κουμπιά-διακόπτες)</vt:lpstr>
      <vt:lpstr>Button</vt:lpstr>
      <vt:lpstr>3rd Project</vt:lpstr>
      <vt:lpstr>3rd Project</vt:lpstr>
      <vt:lpstr>3rd Project</vt:lpstr>
      <vt:lpstr>3rd Project(2nd way)</vt:lpstr>
      <vt:lpstr>4th Project</vt:lpstr>
      <vt:lpstr>4th Project</vt:lpstr>
      <vt:lpstr>4th Project</vt:lpstr>
      <vt:lpstr>Potentiometer(Ποτενσιόμετρο-ροστάτης)</vt:lpstr>
      <vt:lpstr>Ποτενσιόμετρο-ροστάτης</vt:lpstr>
      <vt:lpstr>Potentiometer</vt:lpstr>
      <vt:lpstr>Potentiometer</vt:lpstr>
      <vt:lpstr>Potentiometer</vt:lpstr>
      <vt:lpstr>5th Project</vt:lpstr>
      <vt:lpstr>5th Project</vt:lpstr>
      <vt:lpstr>5th Project</vt:lpstr>
      <vt:lpstr>6th Project</vt:lpstr>
      <vt:lpstr>6th Project</vt:lpstr>
      <vt:lpstr>6th Project</vt:lpstr>
      <vt:lpstr>RGB LED (Red – Green – Blue)</vt:lpstr>
      <vt:lpstr>RGB LED</vt:lpstr>
      <vt:lpstr>RGB LED</vt:lpstr>
      <vt:lpstr>RGB LED</vt:lpstr>
      <vt:lpstr>RGB LED</vt:lpstr>
      <vt:lpstr>7th Project</vt:lpstr>
      <vt:lpstr>7th Project</vt:lpstr>
      <vt:lpstr>7th Project</vt:lpstr>
      <vt:lpstr>7th Project(Συνέχεια)</vt:lpstr>
      <vt:lpstr>Serial Communication(Σειριακή επικοινωνία)</vt:lpstr>
      <vt:lpstr>Παρουσίαση του PowerPoint</vt:lpstr>
      <vt:lpstr>Serial Communication στο Περιβάλλον IDE</vt:lpstr>
      <vt:lpstr>Serial Communication</vt:lpstr>
      <vt:lpstr>Serial Communication</vt:lpstr>
      <vt:lpstr>Παρουσίαση του PowerPoint</vt:lpstr>
      <vt:lpstr>Παρουσίαση του PowerPoint</vt:lpstr>
      <vt:lpstr>Παρουσίαση του PowerPoint</vt:lpstr>
      <vt:lpstr>Serial Communication</vt:lpstr>
      <vt:lpstr>Βασικές εντολές</vt:lpstr>
      <vt:lpstr>Βασικές εντολές</vt:lpstr>
      <vt:lpstr>8th Project</vt:lpstr>
      <vt:lpstr>8th Project</vt:lpstr>
      <vt:lpstr>8th Project</vt:lpstr>
      <vt:lpstr>Ανάγνωση χαρακτήρων</vt:lpstr>
      <vt:lpstr> 9th Project Ανάγνωση χαρακτήρων</vt:lpstr>
      <vt:lpstr>10th Project</vt:lpstr>
      <vt:lpstr>10th Project</vt:lpstr>
      <vt:lpstr>10th Project</vt:lpstr>
      <vt:lpstr>Βιβλιοθήκη και εντολές</vt:lpstr>
      <vt:lpstr> Ανάγνωση αριθμών Μετατροπή χαρακτήρων εισόδου σε αριθμούς</vt:lpstr>
      <vt:lpstr>11th Project1 Ανάγνωση αριθμών</vt:lpstr>
      <vt:lpstr>Ανάγνωση αριθμών με 2 ή περισσότερα ψηφία Μετατροπή χαρακτήρων εισόδου σε αριθμούς</vt:lpstr>
      <vt:lpstr>11th Project2  Ανάγνωση αριθμών με 2 ή περισσότερα ψηφία</vt:lpstr>
      <vt:lpstr>11th Project2  Ανάγνωση αριθμών με 2 ή περισσότερα ψηφία(Συνέχεια)</vt:lpstr>
      <vt:lpstr>Servo motor(Σερβοκινητήρας)</vt:lpstr>
      <vt:lpstr>Servo Motor – Συνδεσμολογία </vt:lpstr>
      <vt:lpstr>Servo Motor – Applications</vt:lpstr>
      <vt:lpstr>Servo Motor – Applications</vt:lpstr>
      <vt:lpstr>Βασικές εντολές</vt:lpstr>
      <vt:lpstr>12th Project</vt:lpstr>
      <vt:lpstr>12th Project</vt:lpstr>
      <vt:lpstr>12th Project</vt:lpstr>
      <vt:lpstr>Servo motor</vt:lpstr>
      <vt:lpstr>13th Project</vt:lpstr>
      <vt:lpstr>13th Project</vt:lpstr>
      <vt:lpstr>13th Project</vt:lpstr>
      <vt:lpstr>Ultrasonic sensor</vt:lpstr>
      <vt:lpstr>Ultrasonic Sensor – Applications</vt:lpstr>
      <vt:lpstr>Ultrasonic Sensor – Συνδεσμολογία </vt:lpstr>
      <vt:lpstr>Βιβλιοθήκη &lt;NewPing.h&gt;</vt:lpstr>
      <vt:lpstr>Βιβλιοθήκη &lt;NewPing.h&gt;</vt:lpstr>
      <vt:lpstr>Παρουσίαση του PowerPoint</vt:lpstr>
      <vt:lpstr>Βασικές εντολές</vt:lpstr>
      <vt:lpstr>Ultrasonic sensor</vt:lpstr>
      <vt:lpstr>Ultrasonic sensor</vt:lpstr>
      <vt:lpstr>14th Project</vt:lpstr>
      <vt:lpstr>14th Project</vt:lpstr>
      <vt:lpstr>14th Project</vt:lpstr>
      <vt:lpstr>15th Project</vt:lpstr>
      <vt:lpstr>15th Project</vt:lpstr>
      <vt:lpstr>15th Project</vt:lpstr>
      <vt:lpstr>15th Project(Συνέχεια)</vt:lpstr>
      <vt:lpstr>16th Project</vt:lpstr>
      <vt:lpstr>16th Project</vt:lpstr>
      <vt:lpstr>16th Project</vt:lpstr>
      <vt:lpstr>16th Project</vt:lpstr>
      <vt:lpstr>16th Project(Συνέχεια)</vt:lpstr>
      <vt:lpstr>16th Project(Συνέχεια)</vt:lpstr>
      <vt:lpstr>Παρουσίαση του PowerPoint</vt:lpstr>
      <vt:lpstr>Παρουσίαση του PowerPoint</vt:lpstr>
      <vt:lpstr>Είδη Arduino </vt:lpstr>
      <vt:lpstr>Είδη Arduino </vt:lpstr>
      <vt:lpstr>Είδη Arduino </vt:lpstr>
      <vt:lpstr>THE END!</vt:lpstr>
    </vt:vector>
  </TitlesOfParts>
  <Company>OTE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</dc:title>
  <dc:creator>panagiota moraiti</dc:creator>
  <cp:lastModifiedBy>panagiota moraiti</cp:lastModifiedBy>
  <cp:revision>124</cp:revision>
  <dcterms:created xsi:type="dcterms:W3CDTF">2021-02-19T18:29:34Z</dcterms:created>
  <dcterms:modified xsi:type="dcterms:W3CDTF">2021-09-02T18:04:57Z</dcterms:modified>
</cp:coreProperties>
</file>